
<file path=[Content_Types].xml><?xml version="1.0" encoding="utf-8"?>
<Types xmlns="http://schemas.openxmlformats.org/package/2006/content-types">
  <Override PartName="/ppt/notesSlides/notesSlide2.xml" ContentType="application/vnd.openxmlformats-officedocument.presentationml.notesSlide+xml"/>
  <Override PartName="/ppt/charts/chart39.xml" ContentType="application/vnd.openxmlformats-officedocument.drawingml.chart+xml"/>
  <Override PartName="/ppt/charts/chart57.xml" ContentType="application/vnd.openxmlformats-officedocument.drawingml.chart+xml"/>
  <Override PartName="/ppt/charts/chart68.xml" ContentType="application/vnd.openxmlformats-officedocument.drawingml.chart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rawings/drawing2.xml" ContentType="application/vnd.openxmlformats-officedocument.drawingml.chartshapes+xml"/>
  <Override PartName="/ppt/charts/chart28.xml" ContentType="application/vnd.openxmlformats-officedocument.drawingml.chart+xml"/>
  <Override PartName="/ppt/charts/chart46.xml" ContentType="application/vnd.openxmlformats-officedocument.drawingml.char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Override PartName="/ppt/charts/chart35.xml" ContentType="application/vnd.openxmlformats-officedocument.drawingml.chart+xml"/>
  <Override PartName="/ppt/charts/chart53.xml" ContentType="application/vnd.openxmlformats-officedocument.drawingml.chart+xml"/>
  <Override PartName="/ppt/charts/chart64.xml" ContentType="application/vnd.openxmlformats-officedocument.drawingml.char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harts/chart13.xml" ContentType="application/vnd.openxmlformats-officedocument.drawingml.chart+xml"/>
  <Override PartName="/ppt/charts/chart24.xml" ContentType="application/vnd.openxmlformats-officedocument.drawingml.chart+xml"/>
  <Override PartName="/ppt/charts/chart42.xml" ContentType="application/vnd.openxmlformats-officedocument.drawingml.chart+xml"/>
  <Override PartName="/ppt/charts/chart60.xml" ContentType="application/vnd.openxmlformats-officedocument.drawingml.chart+xml"/>
  <Override PartName="/ppt/charts/chart71.xml" ContentType="application/vnd.openxmlformats-officedocument.drawingml.chart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charts/chart31.xml" ContentType="application/vnd.openxmlformats-officedocument.drawingml.chart+xml"/>
  <Override PartName="/ppt/charts/chart7.xml" ContentType="application/vnd.openxmlformats-officedocument.drawingml.chart+xml"/>
  <Override PartName="/ppt/charts/chart20.xml" ContentType="application/vnd.openxmlformats-officedocument.drawingml.chart+xml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69.xml" ContentType="application/vnd.openxmlformats-officedocument.drawingml.char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drawings/drawing3.xml" ContentType="application/vnd.openxmlformats-officedocument.drawingml.chartshapes+xml"/>
  <Override PartName="/ppt/charts/chart29.xml" ContentType="application/vnd.openxmlformats-officedocument.drawingml.chart+xml"/>
  <Override PartName="/ppt/charts/chart49.xml" ContentType="application/vnd.openxmlformats-officedocument.drawingml.chart+xml"/>
  <Override PartName="/ppt/charts/chart58.xml" ContentType="application/vnd.openxmlformats-officedocument.drawingml.chart+xml"/>
  <Override PartName="/ppt/charts/chart67.xml" ContentType="application/vnd.openxmlformats-officedocument.drawingml.char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charts/chart18.xml" ContentType="application/vnd.openxmlformats-officedocument.drawingml.chart+xml"/>
  <Override PartName="/ppt/charts/chart27.xml" ContentType="application/vnd.openxmlformats-officedocument.drawingml.chart+xml"/>
  <Override PartName="/ppt/charts/chart36.xml" ContentType="application/vnd.openxmlformats-officedocument.drawingml.chart+xml"/>
  <Override PartName="/ppt/charts/chart38.xml" ContentType="application/vnd.openxmlformats-officedocument.drawingml.chart+xml"/>
  <Override PartName="/ppt/charts/chart47.xml" ContentType="application/vnd.openxmlformats-officedocument.drawingml.chart+xml"/>
  <Override PartName="/ppt/charts/chart56.xml" ContentType="application/vnd.openxmlformats-officedocument.drawingml.chart+xml"/>
  <Override PartName="/ppt/charts/chart65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charts/chart16.xml" ContentType="application/vnd.openxmlformats-officedocument.drawingml.chart+xml"/>
  <Override PartName="/ppt/charts/chart25.xml" ContentType="application/vnd.openxmlformats-officedocument.drawingml.chart+xml"/>
  <Override PartName="/ppt/charts/chart34.xml" ContentType="application/vnd.openxmlformats-officedocument.drawingml.chart+xml"/>
  <Override PartName="/ppt/charts/chart45.xml" ContentType="application/vnd.openxmlformats-officedocument.drawingml.chart+xml"/>
  <Override PartName="/ppt/charts/chart54.xml" ContentType="application/vnd.openxmlformats-officedocument.drawingml.chart+xml"/>
  <Override PartName="/ppt/charts/chart63.xml" ContentType="application/vnd.openxmlformats-officedocument.drawingml.chart+xml"/>
  <Override PartName="/ppt/charts/chart72.xml" ContentType="application/vnd.openxmlformats-officedocument.drawingml.char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ppt/charts/chart23.xml" ContentType="application/vnd.openxmlformats-officedocument.drawingml.chart+xml"/>
  <Override PartName="/ppt/charts/chart32.xml" ContentType="application/vnd.openxmlformats-officedocument.drawingml.chart+xml"/>
  <Override PartName="/ppt/charts/chart43.xml" ContentType="application/vnd.openxmlformats-officedocument.drawingml.chart+xml"/>
  <Override PartName="/ppt/charts/chart52.xml" ContentType="application/vnd.openxmlformats-officedocument.drawingml.chart+xml"/>
  <Override PartName="/ppt/charts/chart61.xml" ContentType="application/vnd.openxmlformats-officedocument.drawingml.chart+xml"/>
  <Override PartName="/ppt/charts/chart70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charts/chart21.xml" ContentType="application/vnd.openxmlformats-officedocument.drawingml.chart+xml"/>
  <Override PartName="/ppt/charts/chart30.xml" ContentType="application/vnd.openxmlformats-officedocument.drawingml.chart+xml"/>
  <Override PartName="/ppt/charts/chart41.xml" ContentType="application/vnd.openxmlformats-officedocument.drawingml.chart+xml"/>
  <Override PartName="/ppt/charts/chart50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charts/chart4.xml" ContentType="application/vnd.openxmlformats-officedocument.drawingml.chart+xml"/>
  <Override PartName="/ppt/slides/slide8.xml" ContentType="application/vnd.openxmlformats-officedocument.presentationml.slide+xml"/>
  <Override PartName="/ppt/charts/chart2.xml" ContentType="application/vnd.openxmlformats-officedocument.drawingml.chart+xml"/>
  <Override PartName="/ppt/charts/chart59.xml" ContentType="application/vnd.openxmlformats-officedocument.drawingml.char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rawings/drawing4.xml" ContentType="application/vnd.openxmlformats-officedocument.drawingml.chartshapes+xml"/>
  <Override PartName="/ppt/charts/chart48.xml" ContentType="application/vnd.openxmlformats-officedocument.drawingml.char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charts/chart19.xml" ContentType="application/vnd.openxmlformats-officedocument.drawingml.chart+xml"/>
  <Override PartName="/ppt/charts/chart37.xml" ContentType="application/vnd.openxmlformats-officedocument.drawingml.chart+xml"/>
  <Override PartName="/ppt/charts/chart55.xml" ContentType="application/vnd.openxmlformats-officedocument.drawingml.chart+xml"/>
  <Override PartName="/ppt/charts/chart66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charts/chart26.xml" ContentType="application/vnd.openxmlformats-officedocument.drawingml.chart+xml"/>
  <Override PartName="/ppt/charts/chart44.xml" ContentType="application/vnd.openxmlformats-officedocument.drawingml.chart+xml"/>
  <Default Extension="rels" ContentType="application/vnd.openxmlformats-package.relationships+xml"/>
  <Override PartName="/ppt/charts/chart15.xml" ContentType="application/vnd.openxmlformats-officedocument.drawingml.chart+xml"/>
  <Override PartName="/ppt/charts/chart33.xml" ContentType="application/vnd.openxmlformats-officedocument.drawingml.chart+xml"/>
  <Override PartName="/ppt/charts/chart51.xml" ContentType="application/vnd.openxmlformats-officedocument.drawingml.chart+xml"/>
  <Override PartName="/ppt/charts/chart62.xml" ContentType="application/vnd.openxmlformats-officedocument.drawingml.chart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22.xml" ContentType="application/vnd.openxmlformats-officedocument.drawingml.chart+xml"/>
  <Override PartName="/ppt/charts/chart40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5" r:id="rId12"/>
    <p:sldId id="27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B4DE86"/>
    <a:srgbClr val="8FCE4A"/>
    <a:srgbClr val="FFFFCC"/>
    <a:srgbClr val="FCC4F1"/>
    <a:srgbClr val="E585DE"/>
    <a:srgbClr val="F86CDD"/>
    <a:srgbClr val="F8F8F8"/>
    <a:srgbClr val="DB0BB3"/>
    <a:srgbClr val="CC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643" autoAdjust="0"/>
  </p:normalViewPr>
  <p:slideViewPr>
    <p:cSldViewPr>
      <p:cViewPr varScale="1">
        <p:scale>
          <a:sx n="106" d="100"/>
          <a:sy n="106" d="100"/>
        </p:scale>
        <p:origin x="-112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48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\\192.168.0.15\planowanie\Natalia%20Toniak\Prezentacje\Prezentacja%20analiza%20wykonania%20budzetu%20od%20I-III%202015\Dane%20do%20prezentacj%20(I%20-%20IV%202015%20r).xls" TargetMode="External"/><Relationship Id="rId1" Type="http://schemas.openxmlformats.org/officeDocument/2006/relationships/image" Target="../media/image2.jpeg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\\192.168.0.15\planowanie\Natalia%20Toniak\Prezentacje\Prezentacja%20analiza%20wykonania%20budzetu%20od%20I-VII%202015\Dane%20do%20prezentacj%20I%20-VII%202015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0.15\planowanie\Natalia%20Toniak\Prezentacje\Prezentacja%20analiza%20wykonania%20budzetu%20od%20I-VII%202015\Dane%20do%20prezentacj%20I%20-VII%202015.xls" TargetMode="Externa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oleObject" Target="file:///\\192.168.0.15\planowanie\Natalia%20Toniak\Prezentacje\Prezentacja%20analiza%20wykonania%20budzetu%20od%20I-III%202015\Dane%20do%20prezentacj%20(I%20-%20IV%202015%20r).xls" TargetMode="External"/><Relationship Id="rId1" Type="http://schemas.openxmlformats.org/officeDocument/2006/relationships/image" Target="../media/image2.jpeg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0.15\planowanie\Natalia%20Toniak\Prezentacje\Prezentacja%20analiza%20wykonania%20budzetu%20od%20I-V%202015\Dane%20do%20prezentacj%20I%20-V%202015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0.15\planowanie\Natalia%20Toniak\Prezentacje\Prezentacja%20analiza%20wykonania%20budzetu%20od%20I-VI%202015\Dane%20do%20prezentacj%20I%20-VI%202015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0.15\planowanie\Natalia%20Toniak\Prezentacje\Prezentacja%20analiza%20wykonania%20budzetu%20od%20I-VII%202015\Dane%20do%20prezentacj%20I%20-VII%202015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0.15\planowanie\Natalia%20Toniak\Prezentacje\Prezentacja%20analiza%20wykonania%20budzetu%20od%20I-VII%202015\Dane%20do%20prezentacj%20I%20-VII%202015.xls" TargetMode="External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oleObject" Target="file:///\\192.168.0.15\planowanie\Natalia%20Toniak\Prezentacje\Prezentacja%20analiza%20wykonania%20budzetu%20od%20I-III%202015\Dane%20do%20prezentacj%20(I%20-%20IV%202015%20r).xls" TargetMode="External"/><Relationship Id="rId1" Type="http://schemas.openxmlformats.org/officeDocument/2006/relationships/image" Target="../media/image2.jpeg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0.15\planowanie\Natalia%20Toniak\Prezentacje\Prezentacja%20analiza%20wykonania%20budzetu%20od%20I-V%202015\Dane%20do%20prezentacj%20I%20-V%202015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0.15\planowanie\Natalia%20Toniak\Prezentacje\Prezentacja%20analiza%20wykonania%20budzetu%20od%20I-VI%202015\Dane%20do%20prezentacj%20I%20-VI%202015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0.15\planowanie\Natalia%20Toniak\Prezentacje\Prezentacja%20analiza%20wykonania%20budzetu%20od%20I-V%202015\Dane%20do%20prezentacj%20I%20-V%202015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0.15\planowanie\Natalia%20Toniak\Prezentacje\Prezentacja%20analiza%20wykonania%20budzetu%20od%20I-VII%202015\Dane%20do%20prezentacj%20I%20-VII%202015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0.15\planowanie\Natalia%20Toniak\Prezentacje\Prezentacja%20analiza%20wykonania%20budzetu%20od%20I-VII%202015\Dane%20do%20prezentacj%20I%20-VII%202015.xls" TargetMode="External"/></Relationships>
</file>

<file path=ppt/charts/_rels/chart22.xml.rels><?xml version="1.0" encoding="UTF-8" standalone="yes"?>
<Relationships xmlns="http://schemas.openxmlformats.org/package/2006/relationships"><Relationship Id="rId2" Type="http://schemas.openxmlformats.org/officeDocument/2006/relationships/oleObject" Target="file:///\\192.168.0.15\planowanie\Natalia%20Toniak\Prezentacje\Prezentacja%20analiza%20wykonania%20budzetu%20od%20I-III%202015\Dane%20do%20prezentacj%20(I%20-%20IV%202015%20r).xls" TargetMode="External"/><Relationship Id="rId1" Type="http://schemas.openxmlformats.org/officeDocument/2006/relationships/image" Target="../media/image2.jpeg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0.15\planowanie\Natalia%20Toniak\Prezentacje\Prezentacja%20analiza%20wykonania%20budzetu%20od%20I-V%202015\Dane%20do%20prezentacj%20I%20-V%202015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0.15\planowanie\Natalia%20Toniak\Prezentacje\Prezentacja%20analiza%20wykonania%20budzetu%20od%20I-VI%202015\Dane%20do%20prezentacj%20I%20-VI%202015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0.15\planowanie\Natalia%20Toniak\Prezentacje\Prezentacja%20analiza%20wykonania%20budzetu%20od%20I-VII%202015\Dane%20do%20prezentacj%20I%20-VII%202015.xls" TargetMode="External"/></Relationships>
</file>

<file path=ppt/charts/_rels/chart26.xml.rels><?xml version="1.0" encoding="UTF-8" standalone="yes"?>
<Relationships xmlns="http://schemas.openxmlformats.org/package/2006/relationships"><Relationship Id="rId2" Type="http://schemas.openxmlformats.org/officeDocument/2006/relationships/oleObject" Target="file:///\\192.168.0.15\planowanie\Natalia%20Toniak\Prezentacje\Prezentacja%20analiza%20wykonania%20budzetu%20od%20I-III%202015\Dane%20do%20prezentacj%20(I%20-%20IV%202015%20r).xls" TargetMode="External"/><Relationship Id="rId1" Type="http://schemas.openxmlformats.org/officeDocument/2006/relationships/image" Target="../media/image2.jpeg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0.15\planowanie\Natalia%20Toniak\Prezentacje\Prezentacja%20analiza%20wykonania%20budzetu%20od%20I-V%202015\Dane%20do%20prezentacj%20I%20-V%202015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0.15\planowanie\Natalia%20Toniak\Prezentacje\Prezentacja%20analiza%20wykonania%20budzetu%20od%20I-VI%202015\Dane%20do%20prezentacj%20I%20-VI%202015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0.15\planowanie\Natalia%20Toniak\Prezentacje\Prezentacja%20analiza%20wykonania%20budzetu%20od%20I-VII%202015\Dane%20do%20prezentacj%20I%20-VII%202015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0.15\planowanie\Natalia%20Toniak\Prezentacje\Prezentacja%20analiza%20wykonania%20budzetu%20od%20I-VI%202015\Dane%20do%20prezentacj%20I%20-VI%202015.xls" TargetMode="External"/></Relationships>
</file>

<file path=ppt/charts/_rels/chart30.xml.rels><?xml version="1.0" encoding="UTF-8" standalone="yes"?>
<Relationships xmlns="http://schemas.openxmlformats.org/package/2006/relationships"><Relationship Id="rId2" Type="http://schemas.openxmlformats.org/officeDocument/2006/relationships/oleObject" Target="file:///\\192.168.0.15\planowanie\Natalia%20Toniak\Prezentacje\Prezentacja%20analiza%20wykonania%20budzetu%20od%20I-III%202015\Dane%20do%20prezentacj%20(I%20-%20IV%202015%20r).xls" TargetMode="External"/><Relationship Id="rId1" Type="http://schemas.openxmlformats.org/officeDocument/2006/relationships/image" Target="../media/image2.jpeg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0.15\planowanie\Natalia%20Toniak\Prezentacje\Prezentacja%20analiza%20wykonania%20budzetu%20od%20I-V%202015\Dane%20do%20prezentacj%20I%20-V%202015.xls" TargetMode="External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0.15\planowanie\Natalia%20Toniak\Prezentacje\Prezentacja%20analiza%20wykonania%20budzetu%20od%20I-VI%202015\Dane%20do%20prezentacj%20I%20-VI%202015.xls" TargetMode="External"/></Relationships>
</file>

<file path=ppt/charts/_rels/chart33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0.15\planowanie\Natalia%20Toniak\Prezentacje\Prezentacja%20analiza%20wykonania%20budzetu%20od%20I-VII%202015\Dane%20do%20prezentacj%20I%20-VII%202015.xls" TargetMode="External"/></Relationships>
</file>

<file path=ppt/charts/_rels/chart34.xml.rels><?xml version="1.0" encoding="UTF-8" standalone="yes"?>
<Relationships xmlns="http://schemas.openxmlformats.org/package/2006/relationships"><Relationship Id="rId2" Type="http://schemas.openxmlformats.org/officeDocument/2006/relationships/oleObject" Target="file:///\\192.168.0.15\planowanie\Natalia%20Toniak\Prezentacje\Prezentacja%20analiza%20wykonania%20budzetu%20od%20I-III%202015\Dane%20do%20prezentacj%20(I%20-%20IV%202015%20r).xls" TargetMode="External"/><Relationship Id="rId1" Type="http://schemas.openxmlformats.org/officeDocument/2006/relationships/image" Target="../media/image2.jpeg"/></Relationships>
</file>

<file path=ppt/charts/_rels/chart35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0.15\planowanie\Natalia%20Toniak\Prezentacje\Prezentacja%20analiza%20wykonania%20budzetu%20od%20I-V%202015\Dane%20do%20prezentacj%20I%20-V%202015.xls" TargetMode="External"/></Relationships>
</file>

<file path=ppt/charts/_rels/chart36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0.15\planowanie\Natalia%20Toniak\Prezentacje\Prezentacja%20analiza%20wykonania%20budzetu%20od%20I-VI%202015\Dane%20do%20prezentacj%20I%20-VI%202015.xls" TargetMode="External"/></Relationships>
</file>

<file path=ppt/charts/_rels/chart37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0.15\planowanie\Natalia%20Toniak\Prezentacje\Prezentacja%20analiza%20wykonania%20budzetu%20od%20I-VII%202015\Dane%20do%20prezentacj%20I%20-VII%202015.xls" TargetMode="External"/></Relationships>
</file>

<file path=ppt/charts/_rels/chart38.xml.rels><?xml version="1.0" encoding="UTF-8" standalone="yes"?>
<Relationships xmlns="http://schemas.openxmlformats.org/package/2006/relationships"><Relationship Id="rId2" Type="http://schemas.openxmlformats.org/officeDocument/2006/relationships/oleObject" Target="file:///\\192.168.0.15\planowanie\Natalia%20Toniak\Prezentacje\Prezentacja%20analiza%20wykonania%20budzetu%20od%20I-III%202015\Dane%20do%20prezentacj%20(I%20-%20IV%202015%20r).xls" TargetMode="External"/><Relationship Id="rId1" Type="http://schemas.openxmlformats.org/officeDocument/2006/relationships/image" Target="../media/image2.jpeg"/></Relationships>
</file>

<file path=ppt/charts/_rels/chart39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0.15\planowanie\Natalia%20Toniak\Prezentacje\Prezentacja%20analiza%20wykonania%20budzetu%20od%20I-V%202015\Dane%20do%20prezentacj%20I%20-V%202015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0.15\planowanie\Natalia%20Toniak\Prezentacje\Prezentacja%20analiza%20wykonania%20budzetu%20od%20I-VII%202015\Dane%20do%20prezentacj%20I%20-VII%202015.xls" TargetMode="External"/></Relationships>
</file>

<file path=ppt/charts/_rels/chart40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0.15\planowanie\Natalia%20Toniak\Prezentacje\Prezentacja%20analiza%20wykonania%20budzetu%20od%20I-VI%202015\Dane%20do%20prezentacj%20I%20-VI%202015.xls" TargetMode="External"/></Relationships>
</file>

<file path=ppt/charts/_rels/chart41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0.15\planowanie\Natalia%20Toniak\Prezentacje\Prezentacja%20analiza%20wykonania%20budzetu%20od%20I-VII%202015\Dane%20do%20prezentacj%20I%20-VII%202015.xls" TargetMode="External"/></Relationships>
</file>

<file path=ppt/charts/_rels/chart42.xml.rels><?xml version="1.0" encoding="UTF-8" standalone="yes"?>
<Relationships xmlns="http://schemas.openxmlformats.org/package/2006/relationships"><Relationship Id="rId2" Type="http://schemas.openxmlformats.org/officeDocument/2006/relationships/oleObject" Target="file:///\\192.168.0.15\planowanie\Natalia%20Toniak\Prezentacje\Prezentacja%20analiza%20wykonania%20budzetu%20od%20I-III%202015\Dane%20do%20prezentacj%20(I%20-%20IV%202015%20r).xls" TargetMode="External"/><Relationship Id="rId1" Type="http://schemas.openxmlformats.org/officeDocument/2006/relationships/image" Target="../media/image2.jpeg"/></Relationships>
</file>

<file path=ppt/charts/_rels/chart43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0.15\planowanie\Natalia%20Toniak\Prezentacje\Prezentacja%20analiza%20wykonania%20budzetu%20od%20I-V%202015\Dane%20do%20prezentacj%20I%20-V%202015.xls" TargetMode="External"/></Relationships>
</file>

<file path=ppt/charts/_rels/chart44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0.15\planowanie\Natalia%20Toniak\Prezentacje\Prezentacja%20analiza%20wykonania%20budzetu%20od%20I-VI%202015\Dane%20do%20prezentacj%20I%20-VI%202015.xls" TargetMode="External"/></Relationships>
</file>

<file path=ppt/charts/_rels/chart45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0.15\planowanie\Natalia%20Toniak\Prezentacje\Prezentacja%20analiza%20wykonania%20budzetu%20od%20I-VII%202015\Dane%20do%20prezentacj%20I%20-VII%202015.xls" TargetMode="External"/></Relationships>
</file>

<file path=ppt/charts/_rels/chart46.xml.rels><?xml version="1.0" encoding="UTF-8" standalone="yes"?>
<Relationships xmlns="http://schemas.openxmlformats.org/package/2006/relationships"><Relationship Id="rId2" Type="http://schemas.openxmlformats.org/officeDocument/2006/relationships/oleObject" Target="file:///\\192.168.0.15\planowanie\Natalia%20Toniak\Prezentacje\Prezentacja%20analiza%20wykonania%20budzetu%20od%20I-III%202015\Dane%20do%20prezentacj%20(I%20-%20IV%202015%20r).xls" TargetMode="External"/><Relationship Id="rId1" Type="http://schemas.openxmlformats.org/officeDocument/2006/relationships/image" Target="../media/image2.jpeg"/></Relationships>
</file>

<file path=ppt/charts/_rels/chart47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0.15\planowanie\Natalia%20Toniak\Prezentacje\Prezentacja%20analiza%20wykonania%20budzetu%20od%20I-V%202015\Dane%20do%20prezentacj%20I%20-V%202015.xls" TargetMode="External"/></Relationships>
</file>

<file path=ppt/charts/_rels/chart48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0.15\planowanie\Natalia%20Toniak\Prezentacje\Prezentacja%20analiza%20wykonania%20budzetu%20od%20I-VI%202015\Dane%20do%20prezentacj%20I%20-VI%202015.xls" TargetMode="External"/></Relationships>
</file>

<file path=ppt/charts/_rels/chart49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0.15\planowanie\Natalia%20Toniak\Prezentacje\Prezentacja%20analiza%20wykonania%20budzetu%20od%20I-VII%202015\Dane%20do%20prezentacj%20I%20-VII%202015.xls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file:///\\192.168.0.15\planowanie\Natalia%20Toniak\Prezentacje\Prezentacja%20analiza%20wykonania%20budzetu%20od%20I-III%202015\Dane%20do%20prezentacj%20(I%20-%20IV%202015%20r).xls" TargetMode="External"/><Relationship Id="rId1" Type="http://schemas.openxmlformats.org/officeDocument/2006/relationships/image" Target="../media/image2.jpeg"/></Relationships>
</file>

<file path=ppt/charts/_rels/chart50.xml.rels><?xml version="1.0" encoding="UTF-8" standalone="yes"?>
<Relationships xmlns="http://schemas.openxmlformats.org/package/2006/relationships"><Relationship Id="rId2" Type="http://schemas.openxmlformats.org/officeDocument/2006/relationships/oleObject" Target="file:///\\192.168.0.15\planowanie\Natalia%20Toniak\Prezentacje\Prezentacja%20analiza%20wykonania%20budzetu%20od%20I-III%202015\Dane%20do%20prezentacj%20(I%20-%20IV%202015%20r).xls" TargetMode="External"/><Relationship Id="rId1" Type="http://schemas.openxmlformats.org/officeDocument/2006/relationships/image" Target="../media/image2.jpeg"/></Relationships>
</file>

<file path=ppt/charts/_rels/chart51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0.15\planowanie\Natalia%20Toniak\Prezentacje\Prezentacja%20analiza%20wykonania%20budzetu%20od%20I-V%202015\Dane%20do%20prezentacj%20I%20-V%202015.xls" TargetMode="External"/></Relationships>
</file>

<file path=ppt/charts/_rels/chart52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0.15\planowanie\Natalia%20Toniak\Prezentacje\Prezentacja%20analiza%20wykonania%20budzetu%20od%20I-VI%202015\Dane%20do%20prezentacj%20I%20-VI%202015.xls" TargetMode="External"/></Relationships>
</file>

<file path=ppt/charts/_rels/chart53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0.15\planowanie\Natalia%20Toniak\Prezentacje\Prezentacja%20analiza%20wykonania%20budzetu%20od%20I-VII%202015\Dane%20do%20prezentacj%20I%20-VII%202015.xls" TargetMode="External"/></Relationships>
</file>

<file path=ppt/charts/_rels/chart54.xml.rels><?xml version="1.0" encoding="UTF-8" standalone="yes"?>
<Relationships xmlns="http://schemas.openxmlformats.org/package/2006/relationships"><Relationship Id="rId2" Type="http://schemas.openxmlformats.org/officeDocument/2006/relationships/oleObject" Target="file:///\\192.168.0.15\planowanie\Natalia%20Toniak\Prezentacje\Prezentacja%20analiza%20wykonania%20budzetu%20od%20I-III%202015\Dane%20do%20prezentacj%20(I%20-%20IV%202015%20r).xls" TargetMode="External"/><Relationship Id="rId1" Type="http://schemas.openxmlformats.org/officeDocument/2006/relationships/image" Target="../media/image2.jpeg"/></Relationships>
</file>

<file path=ppt/charts/_rels/chart55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0.15\planowanie\Natalia%20Toniak\Prezentacje\Prezentacja%20analiza%20wykonania%20budzetu%20od%20I-V%202015\Dane%20do%20prezentacj%20I%20-V%202015.xls" TargetMode="External"/></Relationships>
</file>

<file path=ppt/charts/_rels/chart56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0.15\planowanie\Natalia%20Toniak\Prezentacje\Prezentacja%20analiza%20wykonania%20budzetu%20od%20I-VI%202015\Dane%20do%20prezentacj%20I%20-VI%202015.xls" TargetMode="External"/></Relationships>
</file>

<file path=ppt/charts/_rels/chart57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0.15\planowanie\Natalia%20Toniak\Prezentacje\Prezentacja%20analiza%20wykonania%20budzetu%20od%20I-VII%202015\Dane%20do%20prezentacj%20I%20-VII%202015.xls" TargetMode="External"/></Relationships>
</file>

<file path=ppt/charts/_rels/chart58.xml.rels><?xml version="1.0" encoding="UTF-8" standalone="yes"?>
<Relationships xmlns="http://schemas.openxmlformats.org/package/2006/relationships"><Relationship Id="rId2" Type="http://schemas.openxmlformats.org/officeDocument/2006/relationships/oleObject" Target="file:///\\192.168.0.15\planowanie\Natalia%20Toniak\Prezentacje\Prezentacja%20analiza%20wykonania%20budzetu%20od%20I-III%202015\Dane%20do%20prezentacj%20(I%20-%20IV%202015%20r).xls" TargetMode="External"/><Relationship Id="rId1" Type="http://schemas.openxmlformats.org/officeDocument/2006/relationships/image" Target="../media/image2.jpeg"/></Relationships>
</file>

<file path=ppt/charts/_rels/chart59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0.15\planowanie\Natalia%20Toniak\Prezentacje\Prezentacja%20analiza%20wykonania%20budzetu%20od%20I-V%202015\Dane%20do%20prezentacj%20I%20-V%202015.xls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\\192.168.0.15\planowanie\Natalia%20Toniak\Prezentacje\Prezentacja%20analiza%20wykonania%20budzetu%20od%20I-V%202015\Dane%20do%20prezentacj%20I%20-V%202015.xls" TargetMode="External"/></Relationships>
</file>

<file path=ppt/charts/_rels/chart60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0.15\planowanie\Natalia%20Toniak\Prezentacje\Prezentacja%20analiza%20wykonania%20budzetu%20od%20I-VI%202015\Dane%20do%20prezentacj%20I%20-VI%202015.xls" TargetMode="External"/></Relationships>
</file>

<file path=ppt/charts/_rels/chart61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0.15\planowanie\Natalia%20Toniak\Prezentacje\Prezentacja%20analiza%20wykonania%20budzetu%20od%20I-VII%202015\Dane%20do%20prezentacj%20I%20-VII%202015.xls" TargetMode="External"/></Relationships>
</file>

<file path=ppt/charts/_rels/chart62.xml.rels><?xml version="1.0" encoding="UTF-8" standalone="yes"?>
<Relationships xmlns="http://schemas.openxmlformats.org/package/2006/relationships"><Relationship Id="rId2" Type="http://schemas.openxmlformats.org/officeDocument/2006/relationships/oleObject" Target="file:///\\192.168.0.15\planowanie\Natalia%20Toniak\Prezentacje\Prezentacja%20analiza%20wykonania%20budzetu%20od%20I-III%202015\Dane%20do%20prezentacj%20(I%20-%20IV%202015%20r).xls" TargetMode="External"/><Relationship Id="rId1" Type="http://schemas.openxmlformats.org/officeDocument/2006/relationships/image" Target="../media/image2.jpeg"/></Relationships>
</file>

<file path=ppt/charts/_rels/chart63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0.15\planowanie\Natalia%20Toniak\Prezentacje\Prezentacja%20analiza%20wykonania%20budzetu%20od%20I-VI%202015\Dane%20do%20prezentacj%20I%20-VI%202015.xls" TargetMode="External"/></Relationships>
</file>

<file path=ppt/charts/_rels/chart64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0.15\planowanie\Natalia%20Toniak\Prezentacje\Prezentacja%20analiza%20wykonania%20budzetu%20od%20I-VII%202015\Dane%20do%20prezentacj%20I%20-VII%202015.xls" TargetMode="External"/></Relationships>
</file>

<file path=ppt/charts/_rels/chart65.xml.rels><?xml version="1.0" encoding="UTF-8" standalone="yes"?>
<Relationships xmlns="http://schemas.openxmlformats.org/package/2006/relationships"><Relationship Id="rId2" Type="http://schemas.openxmlformats.org/officeDocument/2006/relationships/oleObject" Target="file:///\\192.168.0.15\planowanie\Natalia%20Toniak\Prezentacje\Prezentacja%20analiza%20wykonania%20budzetu%20od%20I-III%202015\Dane%20do%20prezentacj%20(I%20-%20IV%202015%20r).xls" TargetMode="External"/><Relationship Id="rId1" Type="http://schemas.openxmlformats.org/officeDocument/2006/relationships/image" Target="../media/image2.jpeg"/></Relationships>
</file>

<file path=ppt/charts/_rels/chart66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0.15\planowanie\Natalia%20Toniak\Prezentacje\Prezentacja%20analiza%20wykonania%20budzetu%20od%20I-V%202015\Dane%20do%20prezentacj%20I%20-V%202015.xls" TargetMode="External"/></Relationships>
</file>

<file path=ppt/charts/_rels/chart67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0.15\planowanie\Natalia%20Toniak\Prezentacje\Prezentacja%20analiza%20wykonania%20budzetu%20od%20I-VI%202015\Dane%20do%20prezentacj%20I%20-VI%202015.xls" TargetMode="External"/></Relationships>
</file>

<file path=ppt/charts/_rels/chart68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0.15\planowanie\Natalia%20Toniak\Prezentacje\Prezentacja%20analiza%20wykonania%20budzetu%20od%20I-VII%202015\Dane%20do%20prezentacj%20I%20-VII%202015.xls" TargetMode="External"/></Relationships>
</file>

<file path=ppt/charts/_rels/chart69.xml.rels><?xml version="1.0" encoding="UTF-8" standalone="yes"?>
<Relationships xmlns="http://schemas.openxmlformats.org/package/2006/relationships"><Relationship Id="rId2" Type="http://schemas.openxmlformats.org/officeDocument/2006/relationships/oleObject" Target="file:///\\192.168.0.15\planowanie\Natalia%20Toniak\Prezentacje\Prezentacja%20analiza%20wykonania%20budzetu%20od%20I-III%202015\Dane%20do%20prezentacj%20(I%20-%20IV%202015%20r).xls" TargetMode="External"/><Relationship Id="rId1" Type="http://schemas.openxmlformats.org/officeDocument/2006/relationships/image" Target="../media/image2.jpeg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\\192.168.0.15\planowanie\Natalia%20Toniak\Prezentacje\Prezentacja%20analiza%20wykonania%20budzetu%20od%20I-VII%202015\Dane%20do%20prezentacj%20I%20-VII%202015.xls" TargetMode="External"/></Relationships>
</file>

<file path=ppt/charts/_rels/chart70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0.15\planowanie\Natalia%20Toniak\Prezentacje\Prezentacja%20analiza%20wykonania%20budzetu%20od%20I-V%202015\Dane%20do%20prezentacj%20I%20-V%202015.xls" TargetMode="External"/></Relationships>
</file>

<file path=ppt/charts/_rels/chart71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0.15\planowanie\Natalia%20Toniak\Prezentacje\Prezentacja%20analiza%20wykonania%20budzetu%20od%20I-VI%202015\Dane%20do%20prezentacj%20I%20-VI%202015.xls" TargetMode="External"/></Relationships>
</file>

<file path=ppt/charts/_rels/chart72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0.15\planowanie\Natalia%20Toniak\Prezentacje\Prezentacja%20analiza%20wykonania%20budzetu%20od%20I-VII%202015\Dane%20do%20prezentacj%20I%20-VII%202015.xls" TargetMode="Externa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oleObject" Target="file:///\\192.168.0.15\planowanie\Natalia%20Toniak\Prezentacje\Prezentacja%20analiza%20wykonania%20budzetu%20od%20I-III%202015\Dane%20do%20prezentacj%20(I%20-%20IV%202015%20r).xls" TargetMode="External"/><Relationship Id="rId1" Type="http://schemas.openxmlformats.org/officeDocument/2006/relationships/image" Target="../media/image2.jpeg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0.15\planowanie\Natalia%20Toniak\Prezentacje\Prezentacja%20analiza%20wykonania%20budzetu%20od%20I-V%202015\Dane%20do%20prezentacj%20I%20-V%202015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37"/>
  <c:chart>
    <c:autoTitleDeleted val="1"/>
    <c:view3D>
      <c:depthPercent val="100"/>
      <c:rAngAx val="1"/>
    </c:view3D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5.2678745017983863E-2"/>
          <c:y val="2.2735934871761055E-2"/>
          <c:w val="0.83961371148051012"/>
          <c:h val="0.89855020909362271"/>
        </c:manualLayout>
      </c:layout>
      <c:bar3DChart>
        <c:barDir val="col"/>
        <c:grouping val="percentStacked"/>
        <c:gapWidth val="55"/>
        <c:gapDepth val="55"/>
        <c:shape val="cylinder"/>
        <c:axId val="69883776"/>
        <c:axId val="70053888"/>
        <c:axId val="0"/>
      </c:bar3DChart>
      <c:catAx>
        <c:axId val="69883776"/>
        <c:scaling>
          <c:orientation val="minMax"/>
        </c:scaling>
        <c:axPos val="b"/>
        <c:numFmt formatCode="General" sourceLinked="1"/>
        <c:majorTickMark val="none"/>
        <c:tickLblPos val="nextTo"/>
        <c:crossAx val="70053888"/>
        <c:crosses val="autoZero"/>
        <c:auto val="1"/>
        <c:lblAlgn val="ctr"/>
        <c:lblOffset val="100"/>
      </c:catAx>
      <c:valAx>
        <c:axId val="70053888"/>
        <c:scaling>
          <c:orientation val="minMax"/>
        </c:scaling>
        <c:axPos val="l"/>
        <c:majorGridlines/>
        <c:numFmt formatCode="0%" sourceLinked="1"/>
        <c:majorTickMark val="none"/>
        <c:tickLblPos val="nextTo"/>
        <c:spPr>
          <a:noFill/>
        </c:spPr>
        <c:crossAx val="69883776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/>
    </c:legend>
    <c:plotVisOnly val="1"/>
    <c:dispBlanksAs val="gap"/>
  </c:chart>
  <c:spPr>
    <a:blipFill>
      <a:blip xmlns:r="http://schemas.openxmlformats.org/officeDocument/2006/relationships" r:embed="rId1"/>
      <a:tile tx="0" ty="0" sx="100000" sy="100000" flip="none" algn="tl"/>
    </a:blipFill>
  </c:spPr>
  <c:externalData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37"/>
  <c:chart>
    <c:view3D>
      <c:depthPercent val="100"/>
      <c:perspective val="30"/>
    </c:view3D>
    <c:sideWall>
      <c:spPr>
        <a:noFill/>
      </c:spPr>
    </c:sideWall>
    <c:backWall>
      <c:spPr>
        <a:noFill/>
      </c:spPr>
    </c:backWall>
    <c:plotArea>
      <c:layout>
        <c:manualLayout>
          <c:layoutTarget val="inner"/>
          <c:xMode val="edge"/>
          <c:yMode val="edge"/>
          <c:x val="0.10735033321428089"/>
          <c:y val="5.8636519757730113E-2"/>
          <c:w val="0.77926060983888301"/>
          <c:h val="0.8645277440437652"/>
        </c:manualLayout>
      </c:layout>
      <c:bar3DChart>
        <c:barDir val="col"/>
        <c:grouping val="standard"/>
        <c:shape val="cylinder"/>
        <c:axId val="77787904"/>
        <c:axId val="77789440"/>
        <c:axId val="77760256"/>
      </c:bar3DChart>
      <c:catAx>
        <c:axId val="77787904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defRPr>
            </a:pPr>
            <a:endParaRPr lang="pl-PL"/>
          </a:p>
        </c:txPr>
        <c:crossAx val="77789440"/>
        <c:crosses val="autoZero"/>
        <c:auto val="1"/>
        <c:lblAlgn val="ctr"/>
        <c:lblOffset val="100"/>
      </c:catAx>
      <c:valAx>
        <c:axId val="77789440"/>
        <c:scaling>
          <c:orientation val="minMax"/>
        </c:scaling>
        <c:axPos val="l"/>
        <c:majorGridlines/>
        <c:numFmt formatCode="#,##0" sourceLinked="1"/>
        <c:maj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77787904"/>
        <c:crosses val="autoZero"/>
        <c:crossBetween val="between"/>
      </c:valAx>
      <c:serAx>
        <c:axId val="77760256"/>
        <c:scaling>
          <c:orientation val="minMax"/>
        </c:scaling>
        <c:delete val="1"/>
        <c:axPos val="b"/>
        <c:tickLblPos val="none"/>
        <c:crossAx val="77789440"/>
        <c:crosses val="autoZero"/>
      </c:serAx>
      <c:spPr>
        <a:noFill/>
        <a:ln w="25400">
          <a:noFill/>
        </a:ln>
      </c:spPr>
    </c:plotArea>
    <c:legend>
      <c:legendPos val="r"/>
      <c:layout/>
      <c:txPr>
        <a:bodyPr/>
        <a:lstStyle/>
        <a:p>
          <a:pPr>
            <a:defRPr sz="1000" b="0" i="0" u="none" strike="noStrike" baseline="0">
              <a:solidFill>
                <a:srgbClr val="000000"/>
              </a:solidFill>
              <a:latin typeface="Arial" pitchFamily="34" charset="0"/>
              <a:ea typeface="Calibri"/>
              <a:cs typeface="Arial" pitchFamily="34" charset="0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pl-PL"/>
    </a:p>
  </c:txPr>
  <c:externalData r:id="rId1"/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style val="37"/>
  <c:chart>
    <c:autoTitleDeleted val="1"/>
    <c:view3D>
      <c:depthPercent val="100"/>
      <c:perspective val="30"/>
    </c:view3D>
    <c:floor>
      <c:spPr>
        <a:solidFill>
          <a:srgbClr val="B4DE86"/>
        </a:solidFill>
      </c:spPr>
    </c:floor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8.5197023339589631E-2"/>
          <c:y val="3.2635725660111851E-2"/>
          <c:w val="0.8156000119947342"/>
          <c:h val="0.90842267525830467"/>
        </c:manualLayout>
      </c:layout>
      <c:bar3DChart>
        <c:barDir val="col"/>
        <c:grouping val="standard"/>
        <c:ser>
          <c:idx val="0"/>
          <c:order val="0"/>
          <c:tx>
            <c:strRef>
              <c:f>'Rozdziały I-V 2015'!$I$5</c:f>
              <c:strCache>
                <c:ptCount val="1"/>
                <c:pt idx="0">
                  <c:v>Wykonanie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</c:spPr>
          <c:cat>
            <c:strRef>
              <c:f>'Rozdziały I-V 2015'!$H$6:$H$8</c:f>
              <c:strCache>
                <c:ptCount val="3"/>
                <c:pt idx="0">
                  <c:v>Ogółem 56,55%</c:v>
                </c:pt>
                <c:pt idx="1">
                  <c:v>Płace i pochodne 53,1%</c:v>
                </c:pt>
                <c:pt idx="2">
                  <c:v>Wydatki rzeczowe 74,4%</c:v>
                </c:pt>
              </c:strCache>
            </c:strRef>
          </c:cat>
          <c:val>
            <c:numRef>
              <c:f>'Rozdziały I-V 2015'!$I$6:$I$8</c:f>
              <c:numCache>
                <c:formatCode>#,##0</c:formatCode>
                <c:ptCount val="3"/>
                <c:pt idx="0">
                  <c:v>1161142.02</c:v>
                </c:pt>
                <c:pt idx="1">
                  <c:v>913602.0299999998</c:v>
                </c:pt>
                <c:pt idx="2">
                  <c:v>247539.99000000008</c:v>
                </c:pt>
              </c:numCache>
            </c:numRef>
          </c:val>
        </c:ser>
        <c:ser>
          <c:idx val="1"/>
          <c:order val="1"/>
          <c:tx>
            <c:strRef>
              <c:f>'Rozdziały I-V 2015'!$J$5</c:f>
              <c:strCache>
                <c:ptCount val="1"/>
                <c:pt idx="0">
                  <c:v>Pozostało</c:v>
                </c:pt>
              </c:strCache>
            </c:strRef>
          </c:tx>
          <c:spPr>
            <a:solidFill>
              <a:srgbClr val="FFFF99"/>
            </a:solidFill>
          </c:spPr>
          <c:cat>
            <c:strRef>
              <c:f>'Rozdziały I-V 2015'!$H$6:$H$8</c:f>
              <c:strCache>
                <c:ptCount val="3"/>
                <c:pt idx="0">
                  <c:v>Ogółem 56,55%</c:v>
                </c:pt>
                <c:pt idx="1">
                  <c:v>Płace i pochodne 53,1%</c:v>
                </c:pt>
                <c:pt idx="2">
                  <c:v>Wydatki rzeczowe 74,4%</c:v>
                </c:pt>
              </c:strCache>
            </c:strRef>
          </c:cat>
          <c:val>
            <c:numRef>
              <c:f>'Rozdziały I-V 2015'!$J$6:$J$8</c:f>
              <c:numCache>
                <c:formatCode>#,##0</c:formatCode>
                <c:ptCount val="3"/>
                <c:pt idx="0">
                  <c:v>892134.98</c:v>
                </c:pt>
                <c:pt idx="1">
                  <c:v>806981.97000000009</c:v>
                </c:pt>
                <c:pt idx="2">
                  <c:v>85153.009999999893</c:v>
                </c:pt>
              </c:numCache>
            </c:numRef>
          </c:val>
        </c:ser>
        <c:shape val="cylinder"/>
        <c:axId val="77714560"/>
        <c:axId val="77716096"/>
        <c:axId val="77709312"/>
      </c:bar3DChart>
      <c:catAx>
        <c:axId val="77714560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defRPr>
            </a:pPr>
            <a:endParaRPr lang="pl-PL"/>
          </a:p>
        </c:txPr>
        <c:crossAx val="77716096"/>
        <c:crosses val="autoZero"/>
        <c:auto val="1"/>
        <c:lblAlgn val="ctr"/>
        <c:lblOffset val="100"/>
      </c:catAx>
      <c:valAx>
        <c:axId val="77716096"/>
        <c:scaling>
          <c:orientation val="minMax"/>
        </c:scaling>
        <c:axPos val="l"/>
        <c:majorGridlines/>
        <c:numFmt formatCode="#,##0" sourceLinked="1"/>
        <c:maj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defRPr>
            </a:pPr>
            <a:endParaRPr lang="pl-PL"/>
          </a:p>
        </c:txPr>
        <c:crossAx val="77714560"/>
        <c:crosses val="autoZero"/>
        <c:crossBetween val="between"/>
      </c:valAx>
      <c:serAx>
        <c:axId val="77709312"/>
        <c:scaling>
          <c:orientation val="minMax"/>
        </c:scaling>
        <c:delete val="1"/>
        <c:axPos val="b"/>
        <c:tickLblPos val="none"/>
        <c:crossAx val="77716096"/>
        <c:crosses val="autoZero"/>
      </c:ser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88737957687241098"/>
          <c:y val="0.45066509003553334"/>
          <c:w val="0.11262042312758899"/>
          <c:h val="9.8669819928933228E-2"/>
        </c:manualLayout>
      </c:layout>
      <c:txPr>
        <a:bodyPr/>
        <a:lstStyle/>
        <a:p>
          <a:pPr>
            <a:defRPr sz="1000" b="0" i="0" u="none" strike="noStrike" baseline="0">
              <a:solidFill>
                <a:srgbClr val="000000"/>
              </a:solidFill>
              <a:latin typeface="Arial" pitchFamily="34" charset="0"/>
              <a:ea typeface="Calibri"/>
              <a:cs typeface="Arial" pitchFamily="34" charset="0"/>
            </a:defRPr>
          </a:pPr>
          <a:endParaRPr lang="pl-PL"/>
        </a:p>
      </c:txPr>
    </c:legend>
    <c:plotVisOnly val="1"/>
    <c:dispBlanksAs val="gap"/>
  </c:chart>
  <c:spPr>
    <a:solidFill>
      <a:schemeClr val="accent6">
        <a:lumMod val="20000"/>
        <a:lumOff val="80000"/>
      </a:schemeClr>
    </a:solidFill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pl-PL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37"/>
  <c:chart>
    <c:autoTitleDeleted val="1"/>
    <c:view3D>
      <c:depthPercent val="100"/>
      <c:perspective val="30"/>
    </c:view3D>
    <c:sideWall>
      <c:spPr>
        <a:noFill/>
      </c:spPr>
    </c:sideWall>
    <c:backWall>
      <c:spPr>
        <a:noFill/>
      </c:spPr>
    </c:backWall>
    <c:plotArea>
      <c:layout>
        <c:manualLayout>
          <c:layoutTarget val="inner"/>
          <c:xMode val="edge"/>
          <c:yMode val="edge"/>
          <c:x val="8.7740473413045583E-2"/>
          <c:y val="2.2735934871761045E-2"/>
          <c:w val="0.80146556333236019"/>
          <c:h val="0.89855020909362249"/>
        </c:manualLayout>
      </c:layout>
      <c:bar3DChart>
        <c:barDir val="col"/>
        <c:grouping val="standard"/>
        <c:shape val="cylinder"/>
        <c:axId val="77866496"/>
        <c:axId val="77868032"/>
        <c:axId val="77711552"/>
      </c:bar3DChart>
      <c:catAx>
        <c:axId val="77866496"/>
        <c:scaling>
          <c:orientation val="minMax"/>
        </c:scaling>
        <c:axPos val="b"/>
        <c:numFmt formatCode="General" sourceLinked="1"/>
        <c:majorTickMark val="none"/>
        <c:tickLblPos val="nextTo"/>
        <c:crossAx val="77868032"/>
        <c:crosses val="autoZero"/>
        <c:auto val="1"/>
        <c:lblAlgn val="ctr"/>
        <c:lblOffset val="100"/>
      </c:catAx>
      <c:valAx>
        <c:axId val="77868032"/>
        <c:scaling>
          <c:orientation val="minMax"/>
        </c:scaling>
        <c:axPos val="l"/>
        <c:majorGridlines/>
        <c:numFmt formatCode="#,##0" sourceLinked="1"/>
        <c:majorTickMark val="none"/>
        <c:tickLblPos val="nextTo"/>
        <c:spPr>
          <a:noFill/>
        </c:spPr>
        <c:crossAx val="77866496"/>
        <c:crosses val="autoZero"/>
        <c:crossBetween val="between"/>
      </c:valAx>
      <c:serAx>
        <c:axId val="77711552"/>
        <c:scaling>
          <c:orientation val="minMax"/>
        </c:scaling>
        <c:delete val="1"/>
        <c:axPos val="b"/>
        <c:tickLblPos val="none"/>
        <c:crossAx val="77868032"/>
        <c:crosses val="autoZero"/>
      </c:serAx>
      <c:spPr>
        <a:noFill/>
        <a:ln w="25400">
          <a:noFill/>
        </a:ln>
      </c:spPr>
    </c:plotArea>
    <c:legend>
      <c:legendPos val="r"/>
      <c:layout/>
    </c:legend>
    <c:plotVisOnly val="1"/>
    <c:dispBlanksAs val="gap"/>
  </c:chart>
  <c:spPr>
    <a:blipFill>
      <a:blip xmlns:r="http://schemas.openxmlformats.org/officeDocument/2006/relationships" r:embed="rId1"/>
      <a:tile tx="0" ty="0" sx="100000" sy="100000" flip="none" algn="tl"/>
    </a:blipFill>
  </c:spPr>
  <c:externalData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37"/>
  <c:chart>
    <c:autoTitleDeleted val="1"/>
    <c:view3D>
      <c:depthPercent val="100"/>
      <c:perspective val="30"/>
    </c:view3D>
    <c:floor>
      <c:spPr>
        <a:solidFill>
          <a:srgbClr val="B4DE86"/>
        </a:solidFill>
      </c:spPr>
    </c:floor>
    <c:sideWall>
      <c:spPr>
        <a:noFill/>
      </c:spPr>
    </c:sideWall>
    <c:backWall>
      <c:spPr>
        <a:noFill/>
      </c:spPr>
    </c:backWall>
    <c:plotArea>
      <c:layout>
        <c:manualLayout>
          <c:layoutTarget val="inner"/>
          <c:xMode val="edge"/>
          <c:yMode val="edge"/>
          <c:x val="9.4149992106140265E-2"/>
          <c:y val="3.1582960316237266E-2"/>
          <c:w val="0.78752470485735426"/>
          <c:h val="0.90608099996057789"/>
        </c:manualLayout>
      </c:layout>
      <c:bar3DChart>
        <c:barDir val="col"/>
        <c:grouping val="standard"/>
        <c:shape val="cylinder"/>
        <c:axId val="77914496"/>
        <c:axId val="77916032"/>
        <c:axId val="77712448"/>
      </c:bar3DChart>
      <c:catAx>
        <c:axId val="77914496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77916032"/>
        <c:crosses val="autoZero"/>
        <c:auto val="1"/>
        <c:lblAlgn val="ctr"/>
        <c:lblOffset val="100"/>
      </c:catAx>
      <c:valAx>
        <c:axId val="77916032"/>
        <c:scaling>
          <c:orientation val="minMax"/>
        </c:scaling>
        <c:axPos val="l"/>
        <c:majorGridlines/>
        <c:numFmt formatCode="#,##0" sourceLinked="1"/>
        <c:majorTickMark val="none"/>
        <c:tickLblPos val="nextTo"/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77914496"/>
        <c:crosses val="autoZero"/>
        <c:crossBetween val="between"/>
      </c:valAx>
      <c:serAx>
        <c:axId val="77712448"/>
        <c:scaling>
          <c:orientation val="minMax"/>
        </c:scaling>
        <c:delete val="1"/>
        <c:axPos val="b"/>
        <c:tickLblPos val="none"/>
        <c:crossAx val="77916032"/>
        <c:crosses val="autoZero"/>
      </c:serAx>
      <c:spPr>
        <a:noFill/>
        <a:ln w="25400">
          <a:noFill/>
        </a:ln>
      </c:spPr>
    </c:plotArea>
    <c:legend>
      <c:legendPos val="r"/>
      <c:layout/>
      <c:txPr>
        <a:bodyPr/>
        <a:lstStyle/>
        <a:p>
          <a:pPr>
            <a:defRPr sz="11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pl-PL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37"/>
  <c:chart>
    <c:autoTitleDeleted val="1"/>
    <c:view3D>
      <c:depthPercent val="100"/>
      <c:perspective val="30"/>
    </c:view3D>
    <c:floor>
      <c:spPr>
        <a:solidFill>
          <a:srgbClr val="4BACC6">
            <a:lumMod val="40000"/>
            <a:lumOff val="60000"/>
          </a:srgbClr>
        </a:solidFill>
      </c:spPr>
    </c:floor>
    <c:sideWall>
      <c:spPr>
        <a:noFill/>
      </c:spPr>
    </c:sideWall>
    <c:backWall>
      <c:spPr>
        <a:noFill/>
      </c:spPr>
    </c:backWall>
    <c:plotArea>
      <c:layout>
        <c:manualLayout>
          <c:layoutTarget val="inner"/>
          <c:xMode val="edge"/>
          <c:yMode val="edge"/>
          <c:x val="0.10007903387718825"/>
          <c:y val="3.2989731559881344E-2"/>
          <c:w val="0.77923720281079911"/>
          <c:h val="0.89187517416097661"/>
        </c:manualLayout>
      </c:layout>
      <c:bar3DChart>
        <c:barDir val="col"/>
        <c:grouping val="standard"/>
        <c:shape val="cylinder"/>
        <c:axId val="77989760"/>
        <c:axId val="77991296"/>
        <c:axId val="77898176"/>
      </c:bar3DChart>
      <c:catAx>
        <c:axId val="77989760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 rot="0" vert="horz"/>
          <a:lstStyle/>
          <a:p>
            <a:pPr>
              <a:defRPr sz="105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77991296"/>
        <c:crosses val="autoZero"/>
        <c:auto val="1"/>
        <c:lblAlgn val="ctr"/>
        <c:lblOffset val="100"/>
      </c:catAx>
      <c:valAx>
        <c:axId val="77991296"/>
        <c:scaling>
          <c:orientation val="minMax"/>
        </c:scaling>
        <c:axPos val="l"/>
        <c:majorGridlines/>
        <c:numFmt formatCode="#,##0" sourceLinked="1"/>
        <c:majorTickMark val="none"/>
        <c:tickLblPos val="nextTo"/>
        <c:txPr>
          <a:bodyPr rot="0" vert="horz"/>
          <a:lstStyle/>
          <a:p>
            <a:pPr>
              <a:defRPr sz="105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77989760"/>
        <c:crosses val="autoZero"/>
        <c:crossBetween val="between"/>
      </c:valAx>
      <c:serAx>
        <c:axId val="77898176"/>
        <c:scaling>
          <c:orientation val="minMax"/>
        </c:scaling>
        <c:delete val="1"/>
        <c:axPos val="b"/>
        <c:tickLblPos val="none"/>
        <c:crossAx val="77991296"/>
        <c:crosses val="autoZero"/>
      </c:serAx>
      <c:spPr>
        <a:noFill/>
        <a:ln w="25400">
          <a:noFill/>
        </a:ln>
      </c:spPr>
    </c:plotArea>
    <c:legend>
      <c:legendPos val="r"/>
      <c:layout/>
      <c:txPr>
        <a:bodyPr/>
        <a:lstStyle/>
        <a:p>
          <a:pPr>
            <a:defRPr sz="105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pl-PL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37"/>
  <c:chart>
    <c:autoTitleDeleted val="1"/>
    <c:view3D>
      <c:depthPercent val="100"/>
      <c:perspective val="30"/>
    </c:view3D>
    <c:sideWall>
      <c:spPr>
        <a:noFill/>
        <a:ln>
          <a:noFill/>
        </a:ln>
      </c:spPr>
    </c:sideWall>
    <c:backWall>
      <c:spPr>
        <a:noFill/>
        <a:ln>
          <a:noFill/>
        </a:ln>
      </c:spPr>
    </c:backWall>
    <c:plotArea>
      <c:layout/>
      <c:bar3DChart>
        <c:barDir val="col"/>
        <c:grouping val="standard"/>
        <c:shape val="cylinder"/>
        <c:axId val="78024064"/>
        <c:axId val="78029952"/>
        <c:axId val="77899520"/>
      </c:bar3DChart>
      <c:catAx>
        <c:axId val="78024064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defRPr>
            </a:pPr>
            <a:endParaRPr lang="pl-PL"/>
          </a:p>
        </c:txPr>
        <c:crossAx val="78029952"/>
        <c:crosses val="autoZero"/>
        <c:auto val="1"/>
        <c:lblAlgn val="ctr"/>
        <c:lblOffset val="100"/>
      </c:catAx>
      <c:valAx>
        <c:axId val="78029952"/>
        <c:scaling>
          <c:orientation val="minMax"/>
        </c:scaling>
        <c:axPos val="l"/>
        <c:majorGridlines/>
        <c:numFmt formatCode="#,##0" sourceLinked="1"/>
        <c:maj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78024064"/>
        <c:crosses val="autoZero"/>
        <c:crossBetween val="between"/>
      </c:valAx>
      <c:serAx>
        <c:axId val="77899520"/>
        <c:scaling>
          <c:orientation val="minMax"/>
        </c:scaling>
        <c:delete val="1"/>
        <c:axPos val="b"/>
        <c:tickLblPos val="none"/>
        <c:crossAx val="78029952"/>
        <c:crosses val="autoZero"/>
      </c:serAx>
      <c:spPr>
        <a:noFill/>
        <a:ln w="25400">
          <a:noFill/>
        </a:ln>
      </c:spPr>
    </c:plotArea>
    <c:legend>
      <c:legendPos val="r"/>
      <c:layout/>
      <c:txPr>
        <a:bodyPr/>
        <a:lstStyle/>
        <a:p>
          <a:pPr>
            <a:defRPr sz="1000" b="0" i="0" u="none" strike="noStrike" baseline="0">
              <a:solidFill>
                <a:srgbClr val="000000"/>
              </a:solidFill>
              <a:latin typeface="Arial" pitchFamily="34" charset="0"/>
              <a:ea typeface="Calibri"/>
              <a:cs typeface="Arial" pitchFamily="34" charset="0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pl-PL"/>
    </a:p>
  </c:txPr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37"/>
  <c:chart>
    <c:autoTitleDeleted val="1"/>
    <c:view3D>
      <c:depthPercent val="100"/>
      <c:perspective val="30"/>
    </c:view3D>
    <c:floor>
      <c:spPr>
        <a:solidFill>
          <a:srgbClr val="B4DE86"/>
        </a:solidFill>
      </c:spPr>
    </c:floor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9.4149992106140265E-2"/>
          <c:y val="3.1582960316237266E-2"/>
          <c:w val="0.80025745190105568"/>
          <c:h val="0.89715345248377443"/>
        </c:manualLayout>
      </c:layout>
      <c:bar3DChart>
        <c:barDir val="col"/>
        <c:grouping val="standard"/>
        <c:ser>
          <c:idx val="0"/>
          <c:order val="0"/>
          <c:tx>
            <c:strRef>
              <c:f>'Rozdziały I-V 2015'!$I$9</c:f>
              <c:strCache>
                <c:ptCount val="1"/>
                <c:pt idx="0">
                  <c:v>Wykonanie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</c:spPr>
          <c:cat>
            <c:strRef>
              <c:f>'Rozdziały I-V 2015'!$H$10:$H$12</c:f>
              <c:strCache>
                <c:ptCount val="3"/>
                <c:pt idx="0">
                  <c:v>Ogółem 60,26%</c:v>
                </c:pt>
                <c:pt idx="1">
                  <c:v>Płace i pochodne 59,2%</c:v>
                </c:pt>
                <c:pt idx="2">
                  <c:v>Wydatki rzeczowe 67,43%</c:v>
                </c:pt>
              </c:strCache>
            </c:strRef>
          </c:cat>
          <c:val>
            <c:numRef>
              <c:f>'Rozdziały I-V 2015'!$I$10:$I$12</c:f>
              <c:numCache>
                <c:formatCode>#,##0</c:formatCode>
                <c:ptCount val="3"/>
                <c:pt idx="0">
                  <c:v>17296923.579999998</c:v>
                </c:pt>
                <c:pt idx="1">
                  <c:v>14797867.52</c:v>
                </c:pt>
                <c:pt idx="2">
                  <c:v>2499056.0599999987</c:v>
                </c:pt>
              </c:numCache>
            </c:numRef>
          </c:val>
        </c:ser>
        <c:ser>
          <c:idx val="1"/>
          <c:order val="1"/>
          <c:tx>
            <c:strRef>
              <c:f>'Rozdziały I-V 2015'!$J$9</c:f>
              <c:strCache>
                <c:ptCount val="1"/>
                <c:pt idx="0">
                  <c:v>Pozostało</c:v>
                </c:pt>
              </c:strCache>
            </c:strRef>
          </c:tx>
          <c:spPr>
            <a:solidFill>
              <a:srgbClr val="FFFF99"/>
            </a:solidFill>
          </c:spPr>
          <c:cat>
            <c:strRef>
              <c:f>'Rozdziały I-V 2015'!$H$10:$H$12</c:f>
              <c:strCache>
                <c:ptCount val="3"/>
                <c:pt idx="0">
                  <c:v>Ogółem 60,26%</c:v>
                </c:pt>
                <c:pt idx="1">
                  <c:v>Płace i pochodne 59,2%</c:v>
                </c:pt>
                <c:pt idx="2">
                  <c:v>Wydatki rzeczowe 67,43%</c:v>
                </c:pt>
              </c:strCache>
            </c:strRef>
          </c:cat>
          <c:val>
            <c:numRef>
              <c:f>'Rozdziały I-V 2015'!$J$10:$J$12</c:f>
              <c:numCache>
                <c:formatCode>#,##0</c:formatCode>
                <c:ptCount val="3"/>
                <c:pt idx="0">
                  <c:v>11404756.420000002</c:v>
                </c:pt>
                <c:pt idx="1">
                  <c:v>10197515.48</c:v>
                </c:pt>
                <c:pt idx="2">
                  <c:v>1207240.9400000011</c:v>
                </c:pt>
              </c:numCache>
            </c:numRef>
          </c:val>
        </c:ser>
        <c:shape val="cylinder"/>
        <c:axId val="78129792"/>
        <c:axId val="78135680"/>
        <c:axId val="78045184"/>
      </c:bar3DChart>
      <c:catAx>
        <c:axId val="78129792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defRPr>
            </a:pPr>
            <a:endParaRPr lang="pl-PL"/>
          </a:p>
        </c:txPr>
        <c:crossAx val="78135680"/>
        <c:crosses val="autoZero"/>
        <c:auto val="1"/>
        <c:lblAlgn val="ctr"/>
        <c:lblOffset val="100"/>
      </c:catAx>
      <c:valAx>
        <c:axId val="78135680"/>
        <c:scaling>
          <c:orientation val="minMax"/>
        </c:scaling>
        <c:axPos val="l"/>
        <c:majorGridlines/>
        <c:numFmt formatCode="#,##0" sourceLinked="1"/>
        <c:maj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defRPr>
            </a:pPr>
            <a:endParaRPr lang="pl-PL"/>
          </a:p>
        </c:txPr>
        <c:crossAx val="78129792"/>
        <c:crosses val="autoZero"/>
        <c:crossBetween val="between"/>
      </c:valAx>
      <c:serAx>
        <c:axId val="78045184"/>
        <c:scaling>
          <c:orientation val="minMax"/>
        </c:scaling>
        <c:delete val="1"/>
        <c:axPos val="b"/>
        <c:tickLblPos val="none"/>
        <c:crossAx val="78135680"/>
        <c:crosses val="autoZero"/>
      </c:serAx>
      <c:spPr>
        <a:noFill/>
        <a:ln w="25400">
          <a:noFill/>
        </a:ln>
      </c:spPr>
    </c:plotArea>
    <c:legend>
      <c:legendPos val="r"/>
      <c:layout/>
      <c:txPr>
        <a:bodyPr/>
        <a:lstStyle/>
        <a:p>
          <a:pPr>
            <a:defRPr sz="1000" b="0" i="0" u="none" strike="noStrike" baseline="0">
              <a:solidFill>
                <a:srgbClr val="000000"/>
              </a:solidFill>
              <a:latin typeface="Arial" pitchFamily="34" charset="0"/>
              <a:ea typeface="Calibri"/>
              <a:cs typeface="Arial" pitchFamily="34" charset="0"/>
            </a:defRPr>
          </a:pPr>
          <a:endParaRPr lang="pl-PL"/>
        </a:p>
      </c:txPr>
    </c:legend>
    <c:plotVisOnly val="1"/>
    <c:dispBlanksAs val="gap"/>
  </c:chart>
  <c:spPr>
    <a:solidFill>
      <a:srgbClr val="F79646">
        <a:lumMod val="20000"/>
        <a:lumOff val="80000"/>
      </a:srgbClr>
    </a:solidFill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pl-PL"/>
    </a:p>
  </c:txPr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style val="37"/>
  <c:chart>
    <c:autoTitleDeleted val="1"/>
    <c:view3D>
      <c:depthPercent val="100"/>
      <c:perspective val="30"/>
    </c:view3D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9.3913312919218464E-2"/>
          <c:y val="3.1154032854444458E-2"/>
          <c:w val="0.79992235345581864"/>
          <c:h val="0.89855020909362249"/>
        </c:manualLayout>
      </c:layout>
      <c:bar3DChart>
        <c:barDir val="col"/>
        <c:grouping val="standard"/>
        <c:shape val="cylinder"/>
        <c:axId val="78146944"/>
        <c:axId val="78165120"/>
        <c:axId val="78046976"/>
      </c:bar3DChart>
      <c:catAx>
        <c:axId val="78146944"/>
        <c:scaling>
          <c:orientation val="minMax"/>
        </c:scaling>
        <c:axPos val="b"/>
        <c:numFmt formatCode="General" sourceLinked="1"/>
        <c:majorTickMark val="none"/>
        <c:tickLblPos val="nextTo"/>
        <c:crossAx val="78165120"/>
        <c:crosses val="autoZero"/>
        <c:auto val="1"/>
        <c:lblAlgn val="ctr"/>
        <c:lblOffset val="100"/>
      </c:catAx>
      <c:valAx>
        <c:axId val="78165120"/>
        <c:scaling>
          <c:orientation val="minMax"/>
        </c:scaling>
        <c:axPos val="l"/>
        <c:numFmt formatCode="#,##0" sourceLinked="1"/>
        <c:majorTickMark val="none"/>
        <c:tickLblPos val="nextTo"/>
        <c:crossAx val="78146944"/>
        <c:crosses val="autoZero"/>
        <c:crossBetween val="between"/>
      </c:valAx>
      <c:serAx>
        <c:axId val="78046976"/>
        <c:scaling>
          <c:orientation val="minMax"/>
        </c:scaling>
        <c:delete val="1"/>
        <c:axPos val="b"/>
        <c:tickLblPos val="none"/>
        <c:crossAx val="78165120"/>
        <c:crosses val="autoZero"/>
      </c:serAx>
      <c:spPr>
        <a:noFill/>
        <a:ln w="25400">
          <a:noFill/>
        </a:ln>
      </c:spPr>
    </c:plotArea>
    <c:legend>
      <c:legendPos val="r"/>
      <c:layout/>
    </c:legend>
    <c:plotVisOnly val="1"/>
    <c:dispBlanksAs val="gap"/>
  </c:chart>
  <c:spPr>
    <a:blipFill>
      <a:blip xmlns:r="http://schemas.openxmlformats.org/officeDocument/2006/relationships" r:embed="rId1"/>
      <a:tile tx="0" ty="0" sx="100000" sy="100000" flip="none" algn="tl"/>
    </a:blipFill>
  </c:spPr>
  <c:externalData r:id="rId2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37"/>
  <c:chart>
    <c:autoTitleDeleted val="1"/>
    <c:view3D>
      <c:depthPercent val="100"/>
      <c:perspective val="30"/>
    </c:view3D>
    <c:floor>
      <c:spPr>
        <a:noFill/>
        <a:ln w="9525">
          <a:noFill/>
        </a:ln>
      </c:spPr>
    </c:floor>
    <c:sideWall>
      <c:spPr>
        <a:noFill/>
      </c:spPr>
    </c:sideWall>
    <c:backWall>
      <c:spPr>
        <a:noFill/>
      </c:spPr>
    </c:backWall>
    <c:plotArea>
      <c:layout>
        <c:manualLayout>
          <c:layoutTarget val="inner"/>
          <c:xMode val="edge"/>
          <c:yMode val="edge"/>
          <c:x val="8.7179226890227529E-2"/>
          <c:y val="3.2100713764044456E-2"/>
          <c:w val="0.7887659729056653"/>
          <c:h val="0.9045413442222261"/>
        </c:manualLayout>
      </c:layout>
      <c:bar3DChart>
        <c:barDir val="col"/>
        <c:grouping val="standard"/>
        <c:shape val="cylinder"/>
        <c:axId val="78059776"/>
        <c:axId val="78069760"/>
        <c:axId val="78048320"/>
      </c:bar3DChart>
      <c:catAx>
        <c:axId val="78059776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78069760"/>
        <c:crosses val="autoZero"/>
        <c:auto val="1"/>
        <c:lblAlgn val="ctr"/>
        <c:lblOffset val="100"/>
      </c:catAx>
      <c:valAx>
        <c:axId val="78069760"/>
        <c:scaling>
          <c:orientation val="minMax"/>
        </c:scaling>
        <c:axPos val="l"/>
        <c:majorGridlines/>
        <c:numFmt formatCode="#,##0" sourceLinked="1"/>
        <c:majorTickMark val="none"/>
        <c:tickLblPos val="nextTo"/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78059776"/>
        <c:crosses val="autoZero"/>
        <c:crossBetween val="between"/>
      </c:valAx>
      <c:serAx>
        <c:axId val="78048320"/>
        <c:scaling>
          <c:orientation val="minMax"/>
        </c:scaling>
        <c:delete val="1"/>
        <c:axPos val="b"/>
        <c:tickLblPos val="none"/>
        <c:crossAx val="78069760"/>
        <c:crosses val="autoZero"/>
      </c:serAx>
      <c:spPr>
        <a:noFill/>
        <a:ln w="25400">
          <a:noFill/>
        </a:ln>
      </c:spPr>
    </c:plotArea>
    <c:legend>
      <c:legendPos val="r"/>
      <c:layout/>
      <c:txPr>
        <a:bodyPr/>
        <a:lstStyle/>
        <a:p>
          <a:pPr>
            <a:defRPr sz="11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pl-PL"/>
    </a:p>
  </c:txPr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37"/>
  <c:chart>
    <c:autoTitleDeleted val="1"/>
    <c:view3D>
      <c:depthPercent val="100"/>
      <c:perspective val="30"/>
    </c:view3D>
    <c:floor>
      <c:spPr>
        <a:solidFill>
          <a:srgbClr val="4BACC6">
            <a:lumMod val="40000"/>
            <a:lumOff val="60000"/>
          </a:srgbClr>
        </a:solidFill>
      </c:spPr>
    </c:floor>
    <c:sideWall>
      <c:spPr>
        <a:noFill/>
      </c:spPr>
    </c:sideWall>
    <c:backWall>
      <c:spPr>
        <a:noFill/>
      </c:spPr>
    </c:backWall>
    <c:plotArea>
      <c:layout>
        <c:manualLayout>
          <c:layoutTarget val="inner"/>
          <c:xMode val="edge"/>
          <c:yMode val="edge"/>
          <c:x val="9.6628032709009423E-2"/>
          <c:y val="3.2989731559881344E-2"/>
          <c:w val="0.78228843825781824"/>
          <c:h val="0.89187517416097661"/>
        </c:manualLayout>
      </c:layout>
      <c:bar3DChart>
        <c:barDir val="col"/>
        <c:grouping val="standard"/>
        <c:shape val="cylinder"/>
        <c:axId val="78106624"/>
        <c:axId val="78108160"/>
        <c:axId val="78180800"/>
      </c:bar3DChart>
      <c:catAx>
        <c:axId val="78106624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 rot="0" vert="horz"/>
          <a:lstStyle/>
          <a:p>
            <a:pPr>
              <a:defRPr sz="105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78108160"/>
        <c:crosses val="autoZero"/>
        <c:auto val="1"/>
        <c:lblAlgn val="ctr"/>
        <c:lblOffset val="100"/>
      </c:catAx>
      <c:valAx>
        <c:axId val="78108160"/>
        <c:scaling>
          <c:orientation val="minMax"/>
        </c:scaling>
        <c:axPos val="l"/>
        <c:majorGridlines/>
        <c:numFmt formatCode="#,##0" sourceLinked="1"/>
        <c:majorTickMark val="none"/>
        <c:tickLblPos val="nextTo"/>
        <c:txPr>
          <a:bodyPr rot="0" vert="horz"/>
          <a:lstStyle/>
          <a:p>
            <a:pPr>
              <a:defRPr sz="105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78106624"/>
        <c:crosses val="autoZero"/>
        <c:crossBetween val="between"/>
      </c:valAx>
      <c:serAx>
        <c:axId val="78180800"/>
        <c:scaling>
          <c:orientation val="minMax"/>
        </c:scaling>
        <c:delete val="1"/>
        <c:axPos val="b"/>
        <c:tickLblPos val="none"/>
        <c:crossAx val="78108160"/>
        <c:crosses val="autoZero"/>
      </c:ser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87362515276080488"/>
          <c:y val="0.45629060341200711"/>
          <c:w val="0.11850121811862174"/>
          <c:h val="9.8983992671124024E-2"/>
        </c:manualLayout>
      </c:layout>
      <c:txPr>
        <a:bodyPr/>
        <a:lstStyle/>
        <a:p>
          <a:pPr>
            <a:defRPr sz="105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pl-PL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37"/>
  <c:chart>
    <c:autoTitleDeleted val="1"/>
    <c:view3D>
      <c:depthPercent val="100"/>
      <c:rAngAx val="1"/>
    </c:view3D>
    <c:floor>
      <c:spPr>
        <a:solidFill>
          <a:srgbClr val="B4DE86"/>
        </a:solidFill>
      </c:spPr>
    </c:floor>
    <c:sideWall>
      <c:spPr>
        <a:noFill/>
      </c:spPr>
    </c:sideWall>
    <c:backWall>
      <c:spPr>
        <a:noFill/>
      </c:spPr>
    </c:backWall>
    <c:plotArea>
      <c:layout>
        <c:manualLayout>
          <c:layoutTarget val="inner"/>
          <c:xMode val="edge"/>
          <c:yMode val="edge"/>
          <c:x val="5.7157339660672615E-2"/>
          <c:y val="3.254477101110629E-2"/>
          <c:w val="0.8459485404399516"/>
          <c:h val="0.8774298375449332"/>
        </c:manualLayout>
      </c:layout>
      <c:bar3DChart>
        <c:barDir val="col"/>
        <c:grouping val="percentStacked"/>
        <c:gapWidth val="55"/>
        <c:gapDepth val="55"/>
        <c:shape val="cylinder"/>
        <c:axId val="70082560"/>
        <c:axId val="70084096"/>
        <c:axId val="0"/>
      </c:bar3DChart>
      <c:catAx>
        <c:axId val="70082560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70084096"/>
        <c:crosses val="autoZero"/>
        <c:auto val="1"/>
        <c:lblAlgn val="ctr"/>
        <c:lblOffset val="100"/>
      </c:catAx>
      <c:valAx>
        <c:axId val="70084096"/>
        <c:scaling>
          <c:orientation val="minMax"/>
        </c:scaling>
        <c:axPos val="l"/>
        <c:majorGridlines/>
        <c:numFmt formatCode="0%" sourceLinked="1"/>
        <c:majorTickMark val="none"/>
        <c:tickLblPos val="nextTo"/>
        <c:spPr>
          <a:noFill/>
        </c:spPr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70082560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/>
      <c:txPr>
        <a:bodyPr/>
        <a:lstStyle/>
        <a:p>
          <a:pPr>
            <a:defRPr sz="11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pl-PL"/>
    </a:p>
  </c:txPr>
  <c:externalData r:id="rId1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37"/>
  <c:chart>
    <c:autoTitleDeleted val="1"/>
    <c:view3D>
      <c:depthPercent val="100"/>
      <c:perspective val="30"/>
    </c:view3D>
    <c:floor>
      <c:spPr>
        <a:noFill/>
        <a:ln w="9525">
          <a:noFill/>
        </a:ln>
      </c:spPr>
    </c:floor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/>
      <c:bar3DChart>
        <c:barDir val="col"/>
        <c:grouping val="standard"/>
        <c:shape val="cylinder"/>
        <c:axId val="78190080"/>
        <c:axId val="78191616"/>
        <c:axId val="78182144"/>
      </c:bar3DChart>
      <c:catAx>
        <c:axId val="78190080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defRPr>
            </a:pPr>
            <a:endParaRPr lang="pl-PL"/>
          </a:p>
        </c:txPr>
        <c:crossAx val="78191616"/>
        <c:crosses val="autoZero"/>
        <c:auto val="1"/>
        <c:lblAlgn val="ctr"/>
        <c:lblOffset val="100"/>
      </c:catAx>
      <c:valAx>
        <c:axId val="78191616"/>
        <c:scaling>
          <c:orientation val="minMax"/>
        </c:scaling>
        <c:axPos val="l"/>
        <c:numFmt formatCode="#,##0" sourceLinked="1"/>
        <c:maj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defRPr>
            </a:pPr>
            <a:endParaRPr lang="pl-PL"/>
          </a:p>
        </c:txPr>
        <c:crossAx val="78190080"/>
        <c:crosses val="autoZero"/>
        <c:crossBetween val="between"/>
      </c:valAx>
      <c:serAx>
        <c:axId val="78182144"/>
        <c:scaling>
          <c:orientation val="minMax"/>
        </c:scaling>
        <c:delete val="1"/>
        <c:axPos val="b"/>
        <c:tickLblPos val="none"/>
        <c:crossAx val="78191616"/>
        <c:crosses val="autoZero"/>
      </c:serAx>
      <c:spPr>
        <a:noFill/>
        <a:ln w="25400">
          <a:noFill/>
        </a:ln>
      </c:spPr>
    </c:plotArea>
    <c:legend>
      <c:legendPos val="r"/>
      <c:layout/>
      <c:txPr>
        <a:bodyPr/>
        <a:lstStyle/>
        <a:p>
          <a:pPr>
            <a:defRPr sz="920" b="0" i="0" u="none" strike="noStrike" baseline="0">
              <a:solidFill>
                <a:srgbClr val="000000"/>
              </a:solidFill>
              <a:latin typeface="Arial" pitchFamily="34" charset="0"/>
              <a:ea typeface="Calibri"/>
              <a:cs typeface="Arial" pitchFamily="34" charset="0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pl-PL"/>
    </a:p>
  </c:txPr>
  <c:externalData r:id="rId1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37"/>
  <c:chart>
    <c:autoTitleDeleted val="1"/>
    <c:view3D>
      <c:depthPercent val="100"/>
      <c:perspective val="30"/>
    </c:view3D>
    <c:floor>
      <c:spPr>
        <a:solidFill>
          <a:srgbClr val="B4DE86"/>
        </a:solidFill>
      </c:spPr>
    </c:floor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9.5831241965178476E-2"/>
          <c:y val="3.2100713764044442E-2"/>
          <c:w val="0.80613897562969195"/>
          <c:h val="0.89546744350809859"/>
        </c:manualLayout>
      </c:layout>
      <c:bar3DChart>
        <c:barDir val="col"/>
        <c:grouping val="standard"/>
        <c:ser>
          <c:idx val="0"/>
          <c:order val="0"/>
          <c:tx>
            <c:strRef>
              <c:f>'Rozdziały I-V 2015'!$I$17</c:f>
              <c:strCache>
                <c:ptCount val="1"/>
                <c:pt idx="0">
                  <c:v>Wykonanie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</c:spPr>
          <c:cat>
            <c:strRef>
              <c:f>'Rozdziały I-V 2015'!$H$18:$H$20</c:f>
              <c:strCache>
                <c:ptCount val="3"/>
                <c:pt idx="0">
                  <c:v>Ogółem 60,12%</c:v>
                </c:pt>
                <c:pt idx="1">
                  <c:v>Płace i pochodne 59,85%</c:v>
                </c:pt>
                <c:pt idx="2">
                  <c:v>Wydatki rzeczowe 61,67%</c:v>
                </c:pt>
              </c:strCache>
            </c:strRef>
          </c:cat>
          <c:val>
            <c:numRef>
              <c:f>'Rozdziały I-V 2015'!$I$18:$I$20</c:f>
              <c:numCache>
                <c:formatCode>#,##0</c:formatCode>
                <c:ptCount val="3"/>
                <c:pt idx="0">
                  <c:v>11436159.029999997</c:v>
                </c:pt>
                <c:pt idx="1">
                  <c:v>9719556.950000003</c:v>
                </c:pt>
                <c:pt idx="2">
                  <c:v>1716602.0799999984</c:v>
                </c:pt>
              </c:numCache>
            </c:numRef>
          </c:val>
        </c:ser>
        <c:ser>
          <c:idx val="1"/>
          <c:order val="1"/>
          <c:tx>
            <c:strRef>
              <c:f>'Rozdziały I-V 2015'!$J$17</c:f>
              <c:strCache>
                <c:ptCount val="1"/>
                <c:pt idx="0">
                  <c:v>Pozostało</c:v>
                </c:pt>
              </c:strCache>
            </c:strRef>
          </c:tx>
          <c:spPr>
            <a:solidFill>
              <a:srgbClr val="FFFF99"/>
            </a:solidFill>
          </c:spPr>
          <c:cat>
            <c:strRef>
              <c:f>'Rozdziały I-V 2015'!$H$18:$H$20</c:f>
              <c:strCache>
                <c:ptCount val="3"/>
                <c:pt idx="0">
                  <c:v>Ogółem 60,12%</c:v>
                </c:pt>
                <c:pt idx="1">
                  <c:v>Płace i pochodne 59,85%</c:v>
                </c:pt>
                <c:pt idx="2">
                  <c:v>Wydatki rzeczowe 61,67%</c:v>
                </c:pt>
              </c:strCache>
            </c:strRef>
          </c:cat>
          <c:val>
            <c:numRef>
              <c:f>'Rozdziały I-V 2015'!$J$18:$J$20</c:f>
              <c:numCache>
                <c:formatCode>#,##0</c:formatCode>
                <c:ptCount val="3"/>
                <c:pt idx="0">
                  <c:v>7586567.9700000016</c:v>
                </c:pt>
                <c:pt idx="1">
                  <c:v>6519455.0499999998</c:v>
                </c:pt>
                <c:pt idx="2">
                  <c:v>1067112.9200000016</c:v>
                </c:pt>
              </c:numCache>
            </c:numRef>
          </c:val>
        </c:ser>
        <c:shape val="cylinder"/>
        <c:axId val="78234368"/>
        <c:axId val="78235904"/>
        <c:axId val="78115264"/>
      </c:bar3DChart>
      <c:catAx>
        <c:axId val="78234368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defRPr>
            </a:pPr>
            <a:endParaRPr lang="pl-PL"/>
          </a:p>
        </c:txPr>
        <c:crossAx val="78235904"/>
        <c:crosses val="autoZero"/>
        <c:auto val="1"/>
        <c:lblAlgn val="ctr"/>
        <c:lblOffset val="100"/>
      </c:catAx>
      <c:valAx>
        <c:axId val="78235904"/>
        <c:scaling>
          <c:orientation val="minMax"/>
        </c:scaling>
        <c:axPos val="l"/>
        <c:majorGridlines/>
        <c:numFmt formatCode="#,##0" sourceLinked="1"/>
        <c:maj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defRPr>
            </a:pPr>
            <a:endParaRPr lang="pl-PL"/>
          </a:p>
        </c:txPr>
        <c:crossAx val="78234368"/>
        <c:crosses val="autoZero"/>
        <c:crossBetween val="between"/>
      </c:valAx>
      <c:serAx>
        <c:axId val="78115264"/>
        <c:scaling>
          <c:orientation val="minMax"/>
        </c:scaling>
        <c:delete val="1"/>
        <c:axPos val="b"/>
        <c:tickLblPos val="none"/>
        <c:crossAx val="78235904"/>
        <c:crosses val="autoZero"/>
      </c:ser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89210375434475531"/>
          <c:y val="0.45066509003553334"/>
          <c:w val="0.10789624565524469"/>
          <c:h val="9.8669819928933228E-2"/>
        </c:manualLayout>
      </c:layout>
      <c:txPr>
        <a:bodyPr/>
        <a:lstStyle/>
        <a:p>
          <a:pPr>
            <a:defRPr sz="1000" b="0" i="0" u="none" strike="noStrike" baseline="0">
              <a:solidFill>
                <a:srgbClr val="000000"/>
              </a:solidFill>
              <a:latin typeface="Arial" pitchFamily="34" charset="0"/>
              <a:ea typeface="Calibri"/>
              <a:cs typeface="Arial" pitchFamily="34" charset="0"/>
            </a:defRPr>
          </a:pPr>
          <a:endParaRPr lang="pl-PL"/>
        </a:p>
      </c:txPr>
    </c:legend>
    <c:plotVisOnly val="1"/>
    <c:dispBlanksAs val="gap"/>
  </c:chart>
  <c:spPr>
    <a:solidFill>
      <a:srgbClr val="F79646">
        <a:lumMod val="20000"/>
        <a:lumOff val="80000"/>
      </a:srgbClr>
    </a:solidFill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pl-PL"/>
    </a:p>
  </c:txPr>
  <c:externalData r:id="rId1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37"/>
  <c:chart>
    <c:autoTitleDeleted val="1"/>
    <c:view3D>
      <c:depthPercent val="100"/>
      <c:perspective val="30"/>
    </c:view3D>
    <c:sideWall>
      <c:spPr>
        <a:noFill/>
      </c:spPr>
    </c:sideWall>
    <c:backWall>
      <c:spPr>
        <a:noFill/>
      </c:spPr>
    </c:backWall>
    <c:plotArea>
      <c:layout>
        <c:manualLayout>
          <c:layoutTarget val="inner"/>
          <c:xMode val="edge"/>
          <c:yMode val="edge"/>
          <c:x val="8.6089238845144148E-2"/>
          <c:y val="3.1154032854444458E-2"/>
          <c:w val="0.8077464275298939"/>
          <c:h val="0.89855020909362249"/>
        </c:manualLayout>
      </c:layout>
      <c:bar3DChart>
        <c:barDir val="col"/>
        <c:grouping val="standard"/>
        <c:shape val="cylinder"/>
        <c:axId val="78247424"/>
        <c:axId val="78248960"/>
        <c:axId val="78116608"/>
      </c:bar3DChart>
      <c:catAx>
        <c:axId val="78247424"/>
        <c:scaling>
          <c:orientation val="minMax"/>
        </c:scaling>
        <c:axPos val="b"/>
        <c:numFmt formatCode="General" sourceLinked="1"/>
        <c:majorTickMark val="none"/>
        <c:tickLblPos val="nextTo"/>
        <c:crossAx val="78248960"/>
        <c:crosses val="autoZero"/>
        <c:auto val="1"/>
        <c:lblAlgn val="ctr"/>
        <c:lblOffset val="100"/>
      </c:catAx>
      <c:valAx>
        <c:axId val="78248960"/>
        <c:scaling>
          <c:orientation val="minMax"/>
        </c:scaling>
        <c:axPos val="l"/>
        <c:majorGridlines/>
        <c:numFmt formatCode="#,##0" sourceLinked="1"/>
        <c:majorTickMark val="none"/>
        <c:tickLblPos val="nextTo"/>
        <c:crossAx val="78247424"/>
        <c:crosses val="autoZero"/>
        <c:crossBetween val="between"/>
      </c:valAx>
      <c:serAx>
        <c:axId val="78116608"/>
        <c:scaling>
          <c:orientation val="minMax"/>
        </c:scaling>
        <c:delete val="1"/>
        <c:axPos val="b"/>
        <c:tickLblPos val="none"/>
        <c:crossAx val="78248960"/>
        <c:crosses val="autoZero"/>
      </c:serAx>
      <c:spPr>
        <a:noFill/>
        <a:ln w="25400">
          <a:noFill/>
        </a:ln>
      </c:spPr>
    </c:plotArea>
    <c:legend>
      <c:legendPos val="r"/>
      <c:layout/>
    </c:legend>
    <c:plotVisOnly val="1"/>
    <c:dispBlanksAs val="gap"/>
  </c:chart>
  <c:spPr>
    <a:blipFill>
      <a:blip xmlns:r="http://schemas.openxmlformats.org/officeDocument/2006/relationships" r:embed="rId1"/>
      <a:tile tx="0" ty="0" sx="100000" sy="100000" flip="none" algn="tl"/>
    </a:blipFill>
  </c:spPr>
  <c:externalData r:id="rId2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37"/>
  <c:chart>
    <c:autoTitleDeleted val="1"/>
    <c:view3D>
      <c:depthPercent val="100"/>
      <c:perspective val="30"/>
    </c:view3D>
    <c:floor>
      <c:spPr>
        <a:solidFill>
          <a:srgbClr val="B4DE86"/>
        </a:solidFill>
      </c:spPr>
    </c:floor>
    <c:sideWall>
      <c:spPr>
        <a:noFill/>
      </c:spPr>
    </c:sideWall>
    <c:backWall>
      <c:spPr>
        <a:noFill/>
      </c:spPr>
    </c:backWall>
    <c:plotArea>
      <c:layout>
        <c:manualLayout>
          <c:layoutTarget val="inner"/>
          <c:xMode val="edge"/>
          <c:yMode val="edge"/>
          <c:x val="8.7847382036916527E-2"/>
          <c:y val="3.2100713764044456E-2"/>
          <c:w val="0.79643854055898555"/>
          <c:h val="0.89008484485330408"/>
        </c:manualLayout>
      </c:layout>
      <c:bar3DChart>
        <c:barDir val="col"/>
        <c:grouping val="standard"/>
        <c:shape val="cylinder"/>
        <c:axId val="78299520"/>
        <c:axId val="78301056"/>
        <c:axId val="78117952"/>
      </c:bar3DChart>
      <c:catAx>
        <c:axId val="78299520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78301056"/>
        <c:crosses val="autoZero"/>
        <c:auto val="1"/>
        <c:lblAlgn val="ctr"/>
        <c:lblOffset val="100"/>
      </c:catAx>
      <c:valAx>
        <c:axId val="78301056"/>
        <c:scaling>
          <c:orientation val="minMax"/>
        </c:scaling>
        <c:axPos val="l"/>
        <c:majorGridlines/>
        <c:numFmt formatCode="#,##0" sourceLinked="1"/>
        <c:majorTickMark val="none"/>
        <c:tickLblPos val="nextTo"/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78299520"/>
        <c:crosses val="autoZero"/>
        <c:crossBetween val="between"/>
      </c:valAx>
      <c:serAx>
        <c:axId val="78117952"/>
        <c:scaling>
          <c:orientation val="minMax"/>
        </c:scaling>
        <c:delete val="1"/>
        <c:axPos val="b"/>
        <c:tickLblPos val="none"/>
        <c:crossAx val="78301056"/>
        <c:crosses val="autoZero"/>
      </c:serAx>
      <c:spPr>
        <a:noFill/>
        <a:ln w="25400">
          <a:noFill/>
        </a:ln>
      </c:spPr>
    </c:plotArea>
    <c:legend>
      <c:legendPos val="r"/>
      <c:layout/>
      <c:txPr>
        <a:bodyPr/>
        <a:lstStyle/>
        <a:p>
          <a:pPr>
            <a:defRPr sz="11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pl-PL"/>
    </a:p>
  </c:txPr>
  <c:externalData r:id="rId1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37"/>
  <c:chart>
    <c:autoTitleDeleted val="1"/>
    <c:view3D>
      <c:depthPercent val="100"/>
      <c:perspective val="30"/>
    </c:view3D>
    <c:floor>
      <c:spPr>
        <a:solidFill>
          <a:srgbClr val="4BACC6">
            <a:lumMod val="40000"/>
            <a:lumOff val="60000"/>
          </a:srgbClr>
        </a:solidFill>
      </c:spPr>
    </c:floor>
    <c:sideWall>
      <c:spPr>
        <a:noFill/>
      </c:spPr>
    </c:sideWall>
    <c:backWall>
      <c:spPr>
        <a:noFill/>
      </c:spPr>
    </c:backWall>
    <c:plotArea>
      <c:layout>
        <c:manualLayout>
          <c:layoutTarget val="inner"/>
          <c:xMode val="edge"/>
          <c:yMode val="edge"/>
          <c:x val="9.3368792356404898E-2"/>
          <c:y val="1.8842119394141404E-2"/>
          <c:w val="0.78375319408954569"/>
          <c:h val="0.89007309373032628"/>
        </c:manualLayout>
      </c:layout>
      <c:bar3DChart>
        <c:barDir val="col"/>
        <c:grouping val="standard"/>
        <c:shape val="cylinder"/>
        <c:axId val="78337920"/>
        <c:axId val="78339456"/>
        <c:axId val="78250432"/>
      </c:bar3DChart>
      <c:catAx>
        <c:axId val="78337920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 rot="0" vert="horz"/>
          <a:lstStyle/>
          <a:p>
            <a:pPr>
              <a:defRPr sz="105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78339456"/>
        <c:crosses val="autoZero"/>
        <c:auto val="1"/>
        <c:lblAlgn val="ctr"/>
        <c:lblOffset val="100"/>
      </c:catAx>
      <c:valAx>
        <c:axId val="78339456"/>
        <c:scaling>
          <c:orientation val="minMax"/>
        </c:scaling>
        <c:axPos val="l"/>
        <c:majorGridlines/>
        <c:numFmt formatCode="#,##0" sourceLinked="1"/>
        <c:majorTickMark val="none"/>
        <c:tickLblPos val="nextTo"/>
        <c:txPr>
          <a:bodyPr rot="0" vert="horz"/>
          <a:lstStyle/>
          <a:p>
            <a:pPr>
              <a:defRPr sz="105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78337920"/>
        <c:crosses val="autoZero"/>
        <c:crossBetween val="between"/>
      </c:valAx>
      <c:serAx>
        <c:axId val="78250432"/>
        <c:scaling>
          <c:orientation val="minMax"/>
        </c:scaling>
        <c:delete val="1"/>
        <c:axPos val="b"/>
        <c:tickLblPos val="none"/>
        <c:crossAx val="78339456"/>
        <c:crosses val="autoZero"/>
      </c:serAx>
      <c:spPr>
        <a:noFill/>
        <a:ln w="25400">
          <a:noFill/>
        </a:ln>
      </c:spPr>
    </c:plotArea>
    <c:legend>
      <c:legendPos val="r"/>
      <c:layout/>
      <c:txPr>
        <a:bodyPr/>
        <a:lstStyle/>
        <a:p>
          <a:pPr>
            <a:defRPr sz="105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pl-PL"/>
    </a:p>
  </c:txPr>
  <c:externalData r:id="rId1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37"/>
  <c:chart>
    <c:autoTitleDeleted val="1"/>
    <c:view3D>
      <c:depthPercent val="100"/>
      <c:perspective val="30"/>
    </c:view3D>
    <c:floor>
      <c:spPr>
        <a:solidFill>
          <a:srgbClr val="B4DE86"/>
        </a:solidFill>
      </c:spPr>
    </c:floor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8.3676646081469921E-2"/>
          <c:y val="1.6625075846273499E-2"/>
          <c:w val="0.80942235523486561"/>
          <c:h val="0.92833423790799197"/>
        </c:manualLayout>
      </c:layout>
      <c:bar3DChart>
        <c:barDir val="col"/>
        <c:grouping val="standard"/>
        <c:ser>
          <c:idx val="0"/>
          <c:order val="0"/>
          <c:tx>
            <c:strRef>
              <c:f>'Rozdziały I-V 2015'!$I$21</c:f>
              <c:strCache>
                <c:ptCount val="1"/>
                <c:pt idx="0">
                  <c:v>Wykonanie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</c:spPr>
          <c:cat>
            <c:strRef>
              <c:f>'Rozdziały I-V 2015'!$H$22:$H$24</c:f>
              <c:strCache>
                <c:ptCount val="3"/>
                <c:pt idx="0">
                  <c:v>Ogółem 56,05%</c:v>
                </c:pt>
                <c:pt idx="1">
                  <c:v>Płace i pochodne 56,46%</c:v>
                </c:pt>
                <c:pt idx="2">
                  <c:v>Wydatki rzeczowe 53,01%</c:v>
                </c:pt>
              </c:strCache>
            </c:strRef>
          </c:cat>
          <c:val>
            <c:numRef>
              <c:f>'Rozdziały I-V 2015'!$I$22:$I$24</c:f>
              <c:numCache>
                <c:formatCode>#,##0</c:formatCode>
                <c:ptCount val="3"/>
                <c:pt idx="0">
                  <c:v>2933771.55</c:v>
                </c:pt>
                <c:pt idx="1">
                  <c:v>2604023.75</c:v>
                </c:pt>
                <c:pt idx="2">
                  <c:v>329747.79999999987</c:v>
                </c:pt>
              </c:numCache>
            </c:numRef>
          </c:val>
        </c:ser>
        <c:ser>
          <c:idx val="1"/>
          <c:order val="1"/>
          <c:tx>
            <c:strRef>
              <c:f>'Rozdziały I-V 2015'!$J$21</c:f>
              <c:strCache>
                <c:ptCount val="1"/>
                <c:pt idx="0">
                  <c:v>Pozostało</c:v>
                </c:pt>
              </c:strCache>
            </c:strRef>
          </c:tx>
          <c:spPr>
            <a:solidFill>
              <a:srgbClr val="FFFF99"/>
            </a:solidFill>
          </c:spPr>
          <c:cat>
            <c:strRef>
              <c:f>'Rozdziały I-V 2015'!$H$22:$H$24</c:f>
              <c:strCache>
                <c:ptCount val="3"/>
                <c:pt idx="0">
                  <c:v>Ogółem 56,05%</c:v>
                </c:pt>
                <c:pt idx="1">
                  <c:v>Płace i pochodne 56,46%</c:v>
                </c:pt>
                <c:pt idx="2">
                  <c:v>Wydatki rzeczowe 53,01%</c:v>
                </c:pt>
              </c:strCache>
            </c:strRef>
          </c:cat>
          <c:val>
            <c:numRef>
              <c:f>'Rozdziały I-V 2015'!$J$22:$J$24</c:f>
              <c:numCache>
                <c:formatCode>#,##0</c:formatCode>
                <c:ptCount val="3"/>
                <c:pt idx="0">
                  <c:v>2300150.4499999997</c:v>
                </c:pt>
                <c:pt idx="1">
                  <c:v>2007818.25</c:v>
                </c:pt>
                <c:pt idx="2">
                  <c:v>292332.20000000024</c:v>
                </c:pt>
              </c:numCache>
            </c:numRef>
          </c:val>
        </c:ser>
        <c:shape val="cylinder"/>
        <c:axId val="78369920"/>
        <c:axId val="78371456"/>
        <c:axId val="78252672"/>
      </c:bar3DChart>
      <c:catAx>
        <c:axId val="78369920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defRPr>
            </a:pPr>
            <a:endParaRPr lang="pl-PL"/>
          </a:p>
        </c:txPr>
        <c:crossAx val="78371456"/>
        <c:crosses val="autoZero"/>
        <c:auto val="1"/>
        <c:lblAlgn val="ctr"/>
        <c:lblOffset val="100"/>
      </c:catAx>
      <c:valAx>
        <c:axId val="78371456"/>
        <c:scaling>
          <c:orientation val="minMax"/>
        </c:scaling>
        <c:axPos val="l"/>
        <c:majorGridlines/>
        <c:numFmt formatCode="#,##0" sourceLinked="1"/>
        <c:maj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defRPr>
            </a:pPr>
            <a:endParaRPr lang="pl-PL"/>
          </a:p>
        </c:txPr>
        <c:crossAx val="78369920"/>
        <c:crosses val="autoZero"/>
        <c:crossBetween val="between"/>
      </c:valAx>
      <c:serAx>
        <c:axId val="78252672"/>
        <c:scaling>
          <c:orientation val="minMax"/>
        </c:scaling>
        <c:delete val="1"/>
        <c:axPos val="b"/>
        <c:tickLblPos val="none"/>
        <c:crossAx val="78371456"/>
        <c:crosses val="autoZero"/>
      </c:ser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8883762177850445"/>
          <c:y val="0.45066509003553334"/>
          <c:w val="0.11162378221495547"/>
          <c:h val="9.8669819928933228E-2"/>
        </c:manualLayout>
      </c:layout>
      <c:txPr>
        <a:bodyPr/>
        <a:lstStyle/>
        <a:p>
          <a:pPr>
            <a:defRPr sz="1000" b="0" i="0" u="none" strike="noStrike" baseline="0">
              <a:solidFill>
                <a:srgbClr val="000000"/>
              </a:solidFill>
              <a:latin typeface="Arial" pitchFamily="34" charset="0"/>
              <a:ea typeface="Calibri"/>
              <a:cs typeface="Arial" pitchFamily="34" charset="0"/>
            </a:defRPr>
          </a:pPr>
          <a:endParaRPr lang="pl-PL"/>
        </a:p>
      </c:txPr>
    </c:legend>
    <c:plotVisOnly val="1"/>
    <c:dispBlanksAs val="gap"/>
  </c:chart>
  <c:spPr>
    <a:solidFill>
      <a:srgbClr val="F79646">
        <a:lumMod val="20000"/>
        <a:lumOff val="80000"/>
      </a:srgbClr>
    </a:solidFill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pl-PL"/>
    </a:p>
  </c:txPr>
  <c:externalData r:id="rId1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37"/>
  <c:chart>
    <c:autoTitleDeleted val="1"/>
    <c:view3D>
      <c:depthPercent val="100"/>
      <c:perspective val="30"/>
    </c:view3D>
    <c:sideWall>
      <c:spPr>
        <a:noFill/>
      </c:spPr>
    </c:sideWall>
    <c:backWall>
      <c:spPr>
        <a:noFill/>
      </c:spPr>
    </c:backWall>
    <c:plotArea>
      <c:layout>
        <c:manualLayout>
          <c:layoutTarget val="inner"/>
          <c:xMode val="edge"/>
          <c:yMode val="edge"/>
          <c:x val="9.3913312919218464E-2"/>
          <c:y val="3.1154032854444458E-2"/>
          <c:w val="0.79992235345581864"/>
          <c:h val="0.89855020909362249"/>
        </c:manualLayout>
      </c:layout>
      <c:bar3DChart>
        <c:barDir val="col"/>
        <c:grouping val="standard"/>
        <c:shape val="cylinder"/>
        <c:axId val="78349056"/>
        <c:axId val="77950976"/>
        <c:axId val="77930944"/>
      </c:bar3DChart>
      <c:catAx>
        <c:axId val="78349056"/>
        <c:scaling>
          <c:orientation val="minMax"/>
        </c:scaling>
        <c:axPos val="b"/>
        <c:numFmt formatCode="General" sourceLinked="1"/>
        <c:majorTickMark val="none"/>
        <c:tickLblPos val="nextTo"/>
        <c:crossAx val="77950976"/>
        <c:crosses val="autoZero"/>
        <c:auto val="1"/>
        <c:lblAlgn val="ctr"/>
        <c:lblOffset val="100"/>
      </c:catAx>
      <c:valAx>
        <c:axId val="77950976"/>
        <c:scaling>
          <c:orientation val="minMax"/>
        </c:scaling>
        <c:axPos val="l"/>
        <c:majorGridlines/>
        <c:numFmt formatCode="#,##0" sourceLinked="1"/>
        <c:majorTickMark val="none"/>
        <c:tickLblPos val="nextTo"/>
        <c:crossAx val="78349056"/>
        <c:crosses val="autoZero"/>
        <c:crossBetween val="between"/>
      </c:valAx>
      <c:serAx>
        <c:axId val="77930944"/>
        <c:scaling>
          <c:orientation val="minMax"/>
        </c:scaling>
        <c:delete val="1"/>
        <c:axPos val="b"/>
        <c:tickLblPos val="none"/>
        <c:crossAx val="77950976"/>
        <c:crosses val="autoZero"/>
      </c:serAx>
      <c:spPr>
        <a:noFill/>
        <a:ln w="25400">
          <a:noFill/>
        </a:ln>
      </c:spPr>
    </c:plotArea>
    <c:legend>
      <c:legendPos val="r"/>
      <c:layout/>
    </c:legend>
    <c:plotVisOnly val="1"/>
    <c:dispBlanksAs val="gap"/>
  </c:chart>
  <c:spPr>
    <a:blipFill>
      <a:blip xmlns:r="http://schemas.openxmlformats.org/officeDocument/2006/relationships" r:embed="rId1"/>
      <a:tile tx="0" ty="0" sx="100000" sy="100000" flip="none" algn="tl"/>
    </a:blipFill>
  </c:spPr>
  <c:externalData r:id="rId2"/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37"/>
  <c:chart>
    <c:autoTitleDeleted val="1"/>
    <c:view3D>
      <c:depthPercent val="100"/>
      <c:perspective val="30"/>
    </c:view3D>
    <c:floor>
      <c:spPr>
        <a:solidFill>
          <a:srgbClr val="B4DE86"/>
        </a:solidFill>
      </c:spPr>
    </c:floor>
    <c:sideWall>
      <c:spPr>
        <a:noFill/>
      </c:spPr>
    </c:sideWall>
    <c:backWall>
      <c:spPr>
        <a:noFill/>
      </c:spPr>
    </c:backWall>
    <c:plotArea>
      <c:layout>
        <c:manualLayout>
          <c:layoutTarget val="inner"/>
          <c:xMode val="edge"/>
          <c:yMode val="edge"/>
          <c:x val="9.5831241965178476E-2"/>
          <c:y val="3.2635725660111872E-2"/>
          <c:w val="0.78845468063072355"/>
          <c:h val="0.88825292560085867"/>
        </c:manualLayout>
      </c:layout>
      <c:bar3DChart>
        <c:barDir val="col"/>
        <c:grouping val="standard"/>
        <c:shape val="cylinder"/>
        <c:axId val="78161024"/>
        <c:axId val="78162560"/>
        <c:axId val="77932288"/>
      </c:bar3DChart>
      <c:catAx>
        <c:axId val="78161024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78162560"/>
        <c:crosses val="autoZero"/>
        <c:auto val="1"/>
        <c:lblAlgn val="ctr"/>
        <c:lblOffset val="100"/>
      </c:catAx>
      <c:valAx>
        <c:axId val="78162560"/>
        <c:scaling>
          <c:orientation val="minMax"/>
        </c:scaling>
        <c:axPos val="l"/>
        <c:majorGridlines/>
        <c:numFmt formatCode="#,##0" sourceLinked="1"/>
        <c:majorTickMark val="none"/>
        <c:tickLblPos val="nextTo"/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78161024"/>
        <c:crosses val="autoZero"/>
        <c:crossBetween val="between"/>
      </c:valAx>
      <c:serAx>
        <c:axId val="77932288"/>
        <c:scaling>
          <c:orientation val="minMax"/>
        </c:scaling>
        <c:delete val="1"/>
        <c:axPos val="b"/>
        <c:tickLblPos val="none"/>
        <c:crossAx val="78162560"/>
        <c:crosses val="autoZero"/>
      </c:serAx>
      <c:spPr>
        <a:noFill/>
        <a:ln w="25400">
          <a:noFill/>
        </a:ln>
      </c:spPr>
    </c:plotArea>
    <c:legend>
      <c:legendPos val="r"/>
      <c:layout/>
      <c:txPr>
        <a:bodyPr/>
        <a:lstStyle/>
        <a:p>
          <a:pPr>
            <a:defRPr sz="11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pl-PL"/>
    </a:p>
  </c:txPr>
  <c:externalData r:id="rId1"/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37"/>
  <c:chart>
    <c:autoTitleDeleted val="1"/>
    <c:view3D>
      <c:depthPercent val="100"/>
      <c:perspective val="30"/>
    </c:view3D>
    <c:floor>
      <c:spPr>
        <a:solidFill>
          <a:srgbClr val="4BACC6">
            <a:lumMod val="40000"/>
            <a:lumOff val="60000"/>
          </a:srgbClr>
        </a:solidFill>
      </c:spPr>
    </c:floor>
    <c:sideWall>
      <c:spPr>
        <a:noFill/>
      </c:spPr>
    </c:sideWall>
    <c:backWall>
      <c:spPr>
        <a:noFill/>
      </c:spPr>
    </c:backWall>
    <c:plotArea>
      <c:layout>
        <c:manualLayout>
          <c:layoutTarget val="inner"/>
          <c:xMode val="edge"/>
          <c:yMode val="edge"/>
          <c:x val="9.9193378710133562E-2"/>
          <c:y val="3.3539560419212681E-2"/>
          <c:w val="0.78587322647532809"/>
          <c:h val="0.9047705347553977"/>
        </c:manualLayout>
      </c:layout>
      <c:bar3DChart>
        <c:barDir val="col"/>
        <c:grouping val="standard"/>
        <c:shape val="cylinder"/>
        <c:axId val="78383744"/>
        <c:axId val="78406016"/>
        <c:axId val="77933632"/>
      </c:bar3DChart>
      <c:catAx>
        <c:axId val="78383744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 rot="0" vert="horz"/>
          <a:lstStyle/>
          <a:p>
            <a:pPr>
              <a:defRPr sz="105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78406016"/>
        <c:crosses val="autoZero"/>
        <c:auto val="1"/>
        <c:lblAlgn val="ctr"/>
        <c:lblOffset val="100"/>
      </c:catAx>
      <c:valAx>
        <c:axId val="78406016"/>
        <c:scaling>
          <c:orientation val="minMax"/>
        </c:scaling>
        <c:axPos val="l"/>
        <c:majorGridlines/>
        <c:numFmt formatCode="#,##0" sourceLinked="1"/>
        <c:majorTickMark val="none"/>
        <c:tickLblPos val="nextTo"/>
        <c:txPr>
          <a:bodyPr rot="0" vert="horz"/>
          <a:lstStyle/>
          <a:p>
            <a:pPr>
              <a:defRPr sz="105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78383744"/>
        <c:crosses val="autoZero"/>
        <c:crossBetween val="between"/>
      </c:valAx>
      <c:serAx>
        <c:axId val="77933632"/>
        <c:scaling>
          <c:orientation val="minMax"/>
        </c:scaling>
        <c:delete val="1"/>
        <c:axPos val="b"/>
        <c:tickLblPos val="none"/>
        <c:crossAx val="78406016"/>
        <c:crosses val="autoZero"/>
      </c:serAx>
      <c:spPr>
        <a:noFill/>
        <a:ln w="25400">
          <a:noFill/>
        </a:ln>
      </c:spPr>
    </c:plotArea>
    <c:legend>
      <c:legendPos val="r"/>
      <c:layout/>
      <c:txPr>
        <a:bodyPr/>
        <a:lstStyle/>
        <a:p>
          <a:pPr>
            <a:defRPr sz="105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pl-PL"/>
    </a:p>
  </c:txPr>
  <c:externalData r:id="rId1"/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37"/>
  <c:chart>
    <c:autoTitleDeleted val="1"/>
    <c:view3D>
      <c:depthPercent val="100"/>
      <c:perspective val="30"/>
    </c:view3D>
    <c:floor>
      <c:spPr>
        <a:solidFill>
          <a:srgbClr val="B4DE86"/>
        </a:solidFill>
      </c:spPr>
    </c:floor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025868157506309"/>
          <c:y val="3.1291326053377588E-2"/>
          <c:w val="0.78164330947355065"/>
          <c:h val="0.9003323107468344"/>
        </c:manualLayout>
      </c:layout>
      <c:bar3DChart>
        <c:barDir val="col"/>
        <c:grouping val="standard"/>
        <c:ser>
          <c:idx val="0"/>
          <c:order val="0"/>
          <c:tx>
            <c:strRef>
              <c:f>'Rozdziały I-V 2015'!$I$25</c:f>
              <c:strCache>
                <c:ptCount val="1"/>
                <c:pt idx="0">
                  <c:v>Wykonanie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</c:spPr>
          <c:cat>
            <c:strRef>
              <c:f>'Rozdziały I-V 2015'!$H$26:$H$28</c:f>
              <c:strCache>
                <c:ptCount val="3"/>
                <c:pt idx="0">
                  <c:v>Ogółem 63,03%</c:v>
                </c:pt>
                <c:pt idx="1">
                  <c:v>Płace i pochodne 61,73%</c:v>
                </c:pt>
                <c:pt idx="2">
                  <c:v>Wydatki rzeczowe 74,08%</c:v>
                </c:pt>
              </c:strCache>
            </c:strRef>
          </c:cat>
          <c:val>
            <c:numRef>
              <c:f>'Rozdziały I-V 2015'!$I$26:$I$28</c:f>
              <c:numCache>
                <c:formatCode>#,##0</c:formatCode>
                <c:ptCount val="3"/>
                <c:pt idx="0">
                  <c:v>23848088.719999999</c:v>
                </c:pt>
                <c:pt idx="1">
                  <c:v>20907891.050000001</c:v>
                </c:pt>
                <c:pt idx="2">
                  <c:v>2940197.6699999981</c:v>
                </c:pt>
              </c:numCache>
            </c:numRef>
          </c:val>
        </c:ser>
        <c:ser>
          <c:idx val="1"/>
          <c:order val="1"/>
          <c:tx>
            <c:strRef>
              <c:f>'Rozdziały I-V 2015'!$J$25</c:f>
              <c:strCache>
                <c:ptCount val="1"/>
                <c:pt idx="0">
                  <c:v>Pozostało</c:v>
                </c:pt>
              </c:strCache>
            </c:strRef>
          </c:tx>
          <c:spPr>
            <a:solidFill>
              <a:srgbClr val="FFFF99"/>
            </a:solidFill>
          </c:spPr>
          <c:cat>
            <c:strRef>
              <c:f>'Rozdziały I-V 2015'!$H$26:$H$28</c:f>
              <c:strCache>
                <c:ptCount val="3"/>
                <c:pt idx="0">
                  <c:v>Ogółem 63,03%</c:v>
                </c:pt>
                <c:pt idx="1">
                  <c:v>Płace i pochodne 61,73%</c:v>
                </c:pt>
                <c:pt idx="2">
                  <c:v>Wydatki rzeczowe 74,08%</c:v>
                </c:pt>
              </c:strCache>
            </c:strRef>
          </c:cat>
          <c:val>
            <c:numRef>
              <c:f>'Rozdziały I-V 2015'!$J$26:$J$28</c:f>
              <c:numCache>
                <c:formatCode>#,##0</c:formatCode>
                <c:ptCount val="3"/>
                <c:pt idx="0">
                  <c:v>13987877.280000001</c:v>
                </c:pt>
                <c:pt idx="1">
                  <c:v>12959352.949999997</c:v>
                </c:pt>
                <c:pt idx="2">
                  <c:v>1028524.3300000021</c:v>
                </c:pt>
              </c:numCache>
            </c:numRef>
          </c:val>
        </c:ser>
        <c:shape val="cylinder"/>
        <c:axId val="78448512"/>
        <c:axId val="78450048"/>
        <c:axId val="78427456"/>
      </c:bar3DChart>
      <c:catAx>
        <c:axId val="78448512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defRPr>
            </a:pPr>
            <a:endParaRPr lang="pl-PL"/>
          </a:p>
        </c:txPr>
        <c:crossAx val="78450048"/>
        <c:crosses val="autoZero"/>
        <c:auto val="1"/>
        <c:lblAlgn val="ctr"/>
        <c:lblOffset val="100"/>
      </c:catAx>
      <c:valAx>
        <c:axId val="78450048"/>
        <c:scaling>
          <c:orientation val="minMax"/>
        </c:scaling>
        <c:axPos val="l"/>
        <c:majorGridlines/>
        <c:numFmt formatCode="#,##0" sourceLinked="1"/>
        <c:maj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defRPr>
            </a:pPr>
            <a:endParaRPr lang="pl-PL"/>
          </a:p>
        </c:txPr>
        <c:crossAx val="78448512"/>
        <c:crosses val="autoZero"/>
        <c:crossBetween val="between"/>
      </c:valAx>
      <c:serAx>
        <c:axId val="78427456"/>
        <c:scaling>
          <c:orientation val="minMax"/>
        </c:scaling>
        <c:delete val="1"/>
        <c:axPos val="b"/>
        <c:tickLblPos val="none"/>
        <c:crossAx val="78450048"/>
        <c:crosses val="autoZero"/>
      </c:serAx>
      <c:spPr>
        <a:noFill/>
        <a:ln w="25400">
          <a:noFill/>
        </a:ln>
      </c:spPr>
    </c:plotArea>
    <c:legend>
      <c:legendPos val="r"/>
      <c:layout/>
      <c:txPr>
        <a:bodyPr/>
        <a:lstStyle/>
        <a:p>
          <a:pPr>
            <a:defRPr sz="1000" b="0" i="0" u="none" strike="noStrike" baseline="0">
              <a:solidFill>
                <a:srgbClr val="000000"/>
              </a:solidFill>
              <a:latin typeface="Arial" pitchFamily="34" charset="0"/>
              <a:ea typeface="Calibri"/>
              <a:cs typeface="Arial" pitchFamily="34" charset="0"/>
            </a:defRPr>
          </a:pPr>
          <a:endParaRPr lang="pl-PL"/>
        </a:p>
      </c:txPr>
    </c:legend>
    <c:plotVisOnly val="1"/>
    <c:dispBlanksAs val="gap"/>
  </c:chart>
  <c:spPr>
    <a:solidFill>
      <a:srgbClr val="F79646">
        <a:lumMod val="20000"/>
        <a:lumOff val="80000"/>
      </a:srgbClr>
    </a:solidFill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pl-PL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37"/>
  <c:chart>
    <c:view3D>
      <c:depthPercent val="100"/>
      <c:rAngAx val="1"/>
    </c:view3D>
    <c:floor>
      <c:spPr>
        <a:solidFill>
          <a:schemeClr val="accent5">
            <a:lumMod val="40000"/>
            <a:lumOff val="60000"/>
          </a:schemeClr>
        </a:solidFill>
      </c:spPr>
    </c:floor>
    <c:sideWall>
      <c:spPr>
        <a:noFill/>
      </c:spPr>
    </c:sideWall>
    <c:backWall>
      <c:spPr>
        <a:noFill/>
      </c:spPr>
    </c:backWall>
    <c:plotArea>
      <c:layout>
        <c:manualLayout>
          <c:layoutTarget val="inner"/>
          <c:xMode val="edge"/>
          <c:yMode val="edge"/>
          <c:x val="5.1916850508673638E-2"/>
          <c:y val="0.12954787431026191"/>
          <c:w val="0.85849761732823393"/>
          <c:h val="0.804449505610488"/>
        </c:manualLayout>
      </c:layout>
      <c:bar3DChart>
        <c:barDir val="col"/>
        <c:grouping val="percentStacked"/>
        <c:gapWidth val="55"/>
        <c:gapDepth val="55"/>
        <c:shape val="cylinder"/>
        <c:axId val="70111616"/>
        <c:axId val="70113152"/>
        <c:axId val="0"/>
      </c:bar3DChart>
      <c:catAx>
        <c:axId val="70111616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 rot="0" vert="horz"/>
          <a:lstStyle/>
          <a:p>
            <a:pPr>
              <a:defRPr sz="1050"/>
            </a:pPr>
            <a:endParaRPr lang="pl-PL"/>
          </a:p>
        </c:txPr>
        <c:crossAx val="70113152"/>
        <c:crosses val="autoZero"/>
        <c:auto val="1"/>
        <c:lblAlgn val="ctr"/>
        <c:lblOffset val="100"/>
      </c:catAx>
      <c:valAx>
        <c:axId val="70113152"/>
        <c:scaling>
          <c:orientation val="minMax"/>
        </c:scaling>
        <c:axPos val="l"/>
        <c:majorGridlines/>
        <c:numFmt formatCode="0%" sourceLinked="1"/>
        <c:majorTickMark val="none"/>
        <c:tickLblPos val="nextTo"/>
        <c:txPr>
          <a:bodyPr rot="0" vert="horz"/>
          <a:lstStyle/>
          <a:p>
            <a:pPr>
              <a:defRPr sz="1050"/>
            </a:pPr>
            <a:endParaRPr lang="pl-PL"/>
          </a:p>
        </c:txPr>
        <c:crossAx val="70111616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89191404328090529"/>
          <c:y val="0.46563229085657143"/>
          <c:w val="0.10336177924675044"/>
          <c:h val="0.10988825315705661"/>
        </c:manualLayout>
      </c:layout>
      <c:txPr>
        <a:bodyPr/>
        <a:lstStyle/>
        <a:p>
          <a:pPr>
            <a:defRPr sz="1050"/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pl-PL"/>
    </a:p>
  </c:txPr>
  <c:externalData r:id="rId1"/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37"/>
  <c:chart>
    <c:autoTitleDeleted val="1"/>
    <c:view3D>
      <c:depthPercent val="100"/>
      <c:perspective val="30"/>
    </c:view3D>
    <c:sideWall>
      <c:spPr>
        <a:noFill/>
      </c:spPr>
    </c:sideWall>
    <c:backWall>
      <c:spPr>
        <a:noFill/>
      </c:spPr>
    </c:backWall>
    <c:plotArea>
      <c:layout>
        <c:manualLayout>
          <c:layoutTarget val="inner"/>
          <c:xMode val="edge"/>
          <c:yMode val="edge"/>
          <c:x val="9.3913312919218464E-2"/>
          <c:y val="3.1154032854444458E-2"/>
          <c:w val="0.79066309419655878"/>
          <c:h val="0.89855020909362249"/>
        </c:manualLayout>
      </c:layout>
      <c:bar3DChart>
        <c:barDir val="col"/>
        <c:grouping val="standard"/>
        <c:shape val="cylinder"/>
        <c:axId val="78461568"/>
        <c:axId val="78500224"/>
        <c:axId val="78429248"/>
      </c:bar3DChart>
      <c:catAx>
        <c:axId val="78461568"/>
        <c:scaling>
          <c:orientation val="minMax"/>
        </c:scaling>
        <c:axPos val="b"/>
        <c:numFmt formatCode="General" sourceLinked="1"/>
        <c:majorTickMark val="none"/>
        <c:tickLblPos val="nextTo"/>
        <c:crossAx val="78500224"/>
        <c:crosses val="autoZero"/>
        <c:auto val="1"/>
        <c:lblAlgn val="ctr"/>
        <c:lblOffset val="100"/>
      </c:catAx>
      <c:valAx>
        <c:axId val="78500224"/>
        <c:scaling>
          <c:orientation val="minMax"/>
        </c:scaling>
        <c:axPos val="l"/>
        <c:majorGridlines/>
        <c:numFmt formatCode="#,##0" sourceLinked="1"/>
        <c:majorTickMark val="none"/>
        <c:tickLblPos val="nextTo"/>
        <c:crossAx val="78461568"/>
        <c:crosses val="autoZero"/>
        <c:crossBetween val="between"/>
      </c:valAx>
      <c:serAx>
        <c:axId val="78429248"/>
        <c:scaling>
          <c:orientation val="minMax"/>
        </c:scaling>
        <c:delete val="1"/>
        <c:axPos val="b"/>
        <c:tickLblPos val="none"/>
        <c:crossAx val="78500224"/>
        <c:crosses val="autoZero"/>
      </c:serAx>
      <c:spPr>
        <a:noFill/>
        <a:ln w="25400">
          <a:noFill/>
        </a:ln>
      </c:spPr>
    </c:plotArea>
    <c:legend>
      <c:legendPos val="r"/>
      <c:layout/>
    </c:legend>
    <c:plotVisOnly val="1"/>
    <c:dispBlanksAs val="gap"/>
  </c:chart>
  <c:spPr>
    <a:blipFill>
      <a:blip xmlns:r="http://schemas.openxmlformats.org/officeDocument/2006/relationships" r:embed="rId1"/>
      <a:tile tx="0" ty="0" sx="100000" sy="100000" flip="none" algn="tl"/>
    </a:blipFill>
  </c:spPr>
  <c:externalData r:id="rId2"/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style val="37"/>
  <c:chart>
    <c:autoTitleDeleted val="1"/>
    <c:view3D>
      <c:depthPercent val="100"/>
      <c:perspective val="30"/>
    </c:view3D>
    <c:floor>
      <c:spPr>
        <a:solidFill>
          <a:srgbClr val="B4DE86"/>
        </a:solidFill>
      </c:spPr>
    </c:floor>
    <c:sideWall>
      <c:spPr>
        <a:noFill/>
      </c:spPr>
    </c:sideWall>
    <c:backWall>
      <c:spPr>
        <a:noFill/>
      </c:spPr>
    </c:backWall>
    <c:plotArea>
      <c:layout/>
      <c:bar3DChart>
        <c:barDir val="col"/>
        <c:grouping val="standard"/>
        <c:shape val="cylinder"/>
        <c:axId val="78779904"/>
        <c:axId val="78781440"/>
        <c:axId val="78504384"/>
      </c:bar3DChart>
      <c:catAx>
        <c:axId val="78779904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78781440"/>
        <c:crosses val="autoZero"/>
        <c:auto val="1"/>
        <c:lblAlgn val="ctr"/>
        <c:lblOffset val="100"/>
      </c:catAx>
      <c:valAx>
        <c:axId val="78781440"/>
        <c:scaling>
          <c:orientation val="minMax"/>
        </c:scaling>
        <c:axPos val="l"/>
        <c:majorGridlines/>
        <c:numFmt formatCode="#,##0" sourceLinked="1"/>
        <c:majorTickMark val="none"/>
        <c:tickLblPos val="nextTo"/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78779904"/>
        <c:crosses val="autoZero"/>
        <c:crossBetween val="between"/>
      </c:valAx>
      <c:serAx>
        <c:axId val="78504384"/>
        <c:scaling>
          <c:orientation val="minMax"/>
        </c:scaling>
        <c:delete val="1"/>
        <c:axPos val="b"/>
        <c:tickLblPos val="none"/>
        <c:crossAx val="78781440"/>
        <c:crosses val="autoZero"/>
      </c:serAx>
      <c:spPr>
        <a:noFill/>
        <a:ln w="25400">
          <a:noFill/>
        </a:ln>
      </c:spPr>
    </c:plotArea>
    <c:legend>
      <c:legendPos val="r"/>
      <c:layout/>
      <c:txPr>
        <a:bodyPr/>
        <a:lstStyle/>
        <a:p>
          <a:pPr>
            <a:defRPr sz="11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pl-PL"/>
    </a:p>
  </c:txPr>
  <c:externalData r:id="rId1"/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37"/>
  <c:chart>
    <c:autoTitleDeleted val="1"/>
    <c:view3D>
      <c:depthPercent val="100"/>
      <c:perspective val="30"/>
    </c:view3D>
    <c:floor>
      <c:spPr>
        <a:solidFill>
          <a:srgbClr val="4BACC6">
            <a:lumMod val="40000"/>
            <a:lumOff val="60000"/>
          </a:srgbClr>
        </a:solidFill>
      </c:spPr>
    </c:floor>
    <c:sideWall>
      <c:spPr>
        <a:noFill/>
      </c:spPr>
    </c:sideWall>
    <c:backWall>
      <c:spPr>
        <a:noFill/>
      </c:spPr>
    </c:backWall>
    <c:plotArea>
      <c:layout>
        <c:manualLayout>
          <c:layoutTarget val="inner"/>
          <c:xMode val="edge"/>
          <c:yMode val="edge"/>
          <c:x val="9.2205404756614345E-2"/>
          <c:y val="2.0877772840054834E-2"/>
          <c:w val="0.78747921857888881"/>
          <c:h val="0.89372523423323391"/>
        </c:manualLayout>
      </c:layout>
      <c:bar3DChart>
        <c:barDir val="col"/>
        <c:grouping val="standard"/>
        <c:shape val="cylinder"/>
        <c:axId val="78806016"/>
        <c:axId val="78811904"/>
        <c:axId val="78505728"/>
      </c:bar3DChart>
      <c:catAx>
        <c:axId val="78806016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 rot="0" vert="horz"/>
          <a:lstStyle/>
          <a:p>
            <a:pPr>
              <a:defRPr sz="105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78811904"/>
        <c:crosses val="autoZero"/>
        <c:auto val="1"/>
        <c:lblAlgn val="ctr"/>
        <c:lblOffset val="100"/>
      </c:catAx>
      <c:valAx>
        <c:axId val="78811904"/>
        <c:scaling>
          <c:orientation val="minMax"/>
        </c:scaling>
        <c:axPos val="l"/>
        <c:majorGridlines/>
        <c:numFmt formatCode="#,##0" sourceLinked="1"/>
        <c:majorTickMark val="none"/>
        <c:tickLblPos val="nextTo"/>
        <c:txPr>
          <a:bodyPr rot="0" vert="horz"/>
          <a:lstStyle/>
          <a:p>
            <a:pPr>
              <a:defRPr sz="105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78806016"/>
        <c:crosses val="autoZero"/>
        <c:crossBetween val="between"/>
      </c:valAx>
      <c:serAx>
        <c:axId val="78505728"/>
        <c:scaling>
          <c:orientation val="minMax"/>
        </c:scaling>
        <c:delete val="1"/>
        <c:axPos val="b"/>
        <c:tickLblPos val="none"/>
        <c:crossAx val="78811904"/>
        <c:crosses val="autoZero"/>
      </c:serAx>
      <c:spPr>
        <a:noFill/>
        <a:ln w="25400">
          <a:noFill/>
        </a:ln>
      </c:spPr>
    </c:plotArea>
    <c:legend>
      <c:legendPos val="r"/>
      <c:layout/>
      <c:txPr>
        <a:bodyPr/>
        <a:lstStyle/>
        <a:p>
          <a:pPr>
            <a:defRPr sz="105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pl-PL"/>
    </a:p>
  </c:txPr>
  <c:externalData r:id="rId1"/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37"/>
  <c:chart>
    <c:autoTitleDeleted val="1"/>
    <c:view3D>
      <c:depthPercent val="100"/>
      <c:perspective val="30"/>
    </c:view3D>
    <c:floor>
      <c:spPr>
        <a:solidFill>
          <a:srgbClr val="B4DE86"/>
        </a:solidFill>
      </c:spPr>
    </c:floor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9.5566458581679184E-2"/>
          <c:y val="1.7347799242707101E-2"/>
          <c:w val="0.78285395716792228"/>
          <c:h val="0.91315491357062351"/>
        </c:manualLayout>
      </c:layout>
      <c:bar3DChart>
        <c:barDir val="col"/>
        <c:grouping val="standard"/>
        <c:ser>
          <c:idx val="0"/>
          <c:order val="0"/>
          <c:tx>
            <c:strRef>
              <c:f>'Rozdziały I-V 2015'!$I$33</c:f>
              <c:strCache>
                <c:ptCount val="1"/>
                <c:pt idx="0">
                  <c:v>Wykonanie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</c:spPr>
          <c:cat>
            <c:strRef>
              <c:f>'Rozdziały I-V 2015'!$H$34:$H$36</c:f>
              <c:strCache>
                <c:ptCount val="3"/>
                <c:pt idx="0">
                  <c:v>Ogółem 64,24%</c:v>
                </c:pt>
                <c:pt idx="1">
                  <c:v>Płace i pochodne 65,9%</c:v>
                </c:pt>
                <c:pt idx="2">
                  <c:v>Wydatki rzeczowe 56,81%</c:v>
                </c:pt>
              </c:strCache>
            </c:strRef>
          </c:cat>
          <c:val>
            <c:numRef>
              <c:f>'Rozdziały I-V 2015'!$I$34:$I$36</c:f>
              <c:numCache>
                <c:formatCode>#,##0</c:formatCode>
                <c:ptCount val="3"/>
                <c:pt idx="0">
                  <c:v>15486078.789999997</c:v>
                </c:pt>
                <c:pt idx="1">
                  <c:v>12991278.010000002</c:v>
                </c:pt>
                <c:pt idx="2">
                  <c:v>2494800.7799999975</c:v>
                </c:pt>
              </c:numCache>
            </c:numRef>
          </c:val>
        </c:ser>
        <c:ser>
          <c:idx val="1"/>
          <c:order val="1"/>
          <c:tx>
            <c:strRef>
              <c:f>'Rozdziały I-V 2015'!$J$33</c:f>
              <c:strCache>
                <c:ptCount val="1"/>
                <c:pt idx="0">
                  <c:v>Pozostało</c:v>
                </c:pt>
              </c:strCache>
            </c:strRef>
          </c:tx>
          <c:spPr>
            <a:solidFill>
              <a:srgbClr val="FFFF99"/>
            </a:solidFill>
          </c:spPr>
          <c:cat>
            <c:strRef>
              <c:f>'Rozdziały I-V 2015'!$H$34:$H$36</c:f>
              <c:strCache>
                <c:ptCount val="3"/>
                <c:pt idx="0">
                  <c:v>Ogółem 64,24%</c:v>
                </c:pt>
                <c:pt idx="1">
                  <c:v>Płace i pochodne 65,9%</c:v>
                </c:pt>
                <c:pt idx="2">
                  <c:v>Wydatki rzeczowe 56,81%</c:v>
                </c:pt>
              </c:strCache>
            </c:strRef>
          </c:cat>
          <c:val>
            <c:numRef>
              <c:f>'Rozdziały I-V 2015'!$J$34:$J$36</c:f>
              <c:numCache>
                <c:formatCode>#,##0</c:formatCode>
                <c:ptCount val="3"/>
                <c:pt idx="0">
                  <c:v>8619107.209999999</c:v>
                </c:pt>
                <c:pt idx="1">
                  <c:v>6722645.9899999993</c:v>
                </c:pt>
                <c:pt idx="2">
                  <c:v>1896461.2200000025</c:v>
                </c:pt>
              </c:numCache>
            </c:numRef>
          </c:val>
        </c:ser>
        <c:shape val="cylinder"/>
        <c:axId val="79890688"/>
        <c:axId val="79904768"/>
        <c:axId val="78823424"/>
      </c:bar3DChart>
      <c:catAx>
        <c:axId val="79890688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defRPr>
            </a:pPr>
            <a:endParaRPr lang="pl-PL"/>
          </a:p>
        </c:txPr>
        <c:crossAx val="79904768"/>
        <c:crosses val="autoZero"/>
        <c:auto val="1"/>
        <c:lblAlgn val="ctr"/>
        <c:lblOffset val="100"/>
      </c:catAx>
      <c:valAx>
        <c:axId val="79904768"/>
        <c:scaling>
          <c:orientation val="minMax"/>
        </c:scaling>
        <c:axPos val="l"/>
        <c:majorGridlines/>
        <c:numFmt formatCode="#,##0" sourceLinked="1"/>
        <c:maj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defRPr>
            </a:pPr>
            <a:endParaRPr lang="pl-PL"/>
          </a:p>
        </c:txPr>
        <c:crossAx val="79890688"/>
        <c:crosses val="autoZero"/>
        <c:crossBetween val="between"/>
      </c:valAx>
      <c:serAx>
        <c:axId val="78823424"/>
        <c:scaling>
          <c:orientation val="minMax"/>
        </c:scaling>
        <c:delete val="1"/>
        <c:axPos val="b"/>
        <c:tickLblPos val="none"/>
        <c:crossAx val="79904768"/>
        <c:crosses val="autoZero"/>
      </c:serAx>
      <c:spPr>
        <a:noFill/>
        <a:ln w="25400">
          <a:noFill/>
        </a:ln>
      </c:spPr>
    </c:plotArea>
    <c:legend>
      <c:legendPos val="r"/>
      <c:layout/>
      <c:txPr>
        <a:bodyPr/>
        <a:lstStyle/>
        <a:p>
          <a:pPr>
            <a:defRPr sz="1000" b="0" i="0" u="none" strike="noStrike" baseline="0">
              <a:solidFill>
                <a:srgbClr val="000000"/>
              </a:solidFill>
              <a:latin typeface="Arial" pitchFamily="34" charset="0"/>
              <a:ea typeface="Calibri"/>
              <a:cs typeface="Arial" pitchFamily="34" charset="0"/>
            </a:defRPr>
          </a:pPr>
          <a:endParaRPr lang="pl-PL"/>
        </a:p>
      </c:txPr>
    </c:legend>
    <c:plotVisOnly val="1"/>
    <c:dispBlanksAs val="gap"/>
  </c:chart>
  <c:spPr>
    <a:solidFill>
      <a:srgbClr val="F79646">
        <a:lumMod val="20000"/>
        <a:lumOff val="80000"/>
      </a:srgbClr>
    </a:solidFill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pl-PL"/>
    </a:p>
  </c:txPr>
  <c:externalData r:id="rId1"/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37"/>
  <c:chart>
    <c:autoTitleDeleted val="1"/>
    <c:view3D>
      <c:depthPercent val="100"/>
      <c:perspective val="30"/>
    </c:view3D>
    <c:sideWall>
      <c:spPr>
        <a:noFill/>
      </c:spPr>
    </c:sideWall>
    <c:backWall>
      <c:spPr>
        <a:noFill/>
      </c:spPr>
    </c:backWall>
    <c:plotArea>
      <c:layout>
        <c:manualLayout>
          <c:layoutTarget val="inner"/>
          <c:xMode val="edge"/>
          <c:yMode val="edge"/>
          <c:x val="8.6089238845144148E-2"/>
          <c:y val="3.1154032854444458E-2"/>
          <c:w val="0.8077464275298939"/>
          <c:h val="0.89855020909362249"/>
        </c:manualLayout>
      </c:layout>
      <c:bar3DChart>
        <c:barDir val="col"/>
        <c:grouping val="standard"/>
        <c:shape val="cylinder"/>
        <c:axId val="79911552"/>
        <c:axId val="79929728"/>
        <c:axId val="78825216"/>
      </c:bar3DChart>
      <c:catAx>
        <c:axId val="79911552"/>
        <c:scaling>
          <c:orientation val="minMax"/>
        </c:scaling>
        <c:axPos val="b"/>
        <c:numFmt formatCode="General" sourceLinked="1"/>
        <c:majorTickMark val="none"/>
        <c:tickLblPos val="nextTo"/>
        <c:crossAx val="79929728"/>
        <c:crosses val="autoZero"/>
        <c:auto val="1"/>
        <c:lblAlgn val="ctr"/>
        <c:lblOffset val="100"/>
      </c:catAx>
      <c:valAx>
        <c:axId val="79929728"/>
        <c:scaling>
          <c:orientation val="minMax"/>
        </c:scaling>
        <c:axPos val="l"/>
        <c:majorGridlines/>
        <c:numFmt formatCode="#,##0" sourceLinked="1"/>
        <c:majorTickMark val="none"/>
        <c:tickLblPos val="nextTo"/>
        <c:crossAx val="79911552"/>
        <c:crosses val="autoZero"/>
        <c:crossBetween val="between"/>
      </c:valAx>
      <c:serAx>
        <c:axId val="78825216"/>
        <c:scaling>
          <c:orientation val="minMax"/>
        </c:scaling>
        <c:delete val="1"/>
        <c:axPos val="b"/>
        <c:tickLblPos val="none"/>
        <c:crossAx val="79929728"/>
        <c:crosses val="autoZero"/>
      </c:serAx>
      <c:spPr>
        <a:noFill/>
        <a:ln w="25400">
          <a:noFill/>
        </a:ln>
      </c:spPr>
    </c:plotArea>
    <c:legend>
      <c:legendPos val="r"/>
      <c:layout/>
    </c:legend>
    <c:plotVisOnly val="1"/>
    <c:dispBlanksAs val="gap"/>
  </c:chart>
  <c:spPr>
    <a:blipFill>
      <a:blip xmlns:r="http://schemas.openxmlformats.org/officeDocument/2006/relationships" r:embed="rId1"/>
      <a:tile tx="0" ty="0" sx="100000" sy="100000" flip="none" algn="tl"/>
    </a:blipFill>
  </c:spPr>
  <c:externalData r:id="rId2"/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37"/>
  <c:chart>
    <c:autoTitleDeleted val="1"/>
    <c:view3D>
      <c:depthPercent val="100"/>
      <c:perspective val="30"/>
    </c:view3D>
    <c:floor>
      <c:spPr>
        <a:solidFill>
          <a:srgbClr val="B4DE86"/>
        </a:solidFill>
      </c:spPr>
    </c:floor>
    <c:sideWall>
      <c:spPr>
        <a:noFill/>
      </c:spPr>
    </c:sideWall>
    <c:backWall>
      <c:spPr>
        <a:noFill/>
      </c:spPr>
    </c:backWall>
    <c:plotArea>
      <c:layout>
        <c:manualLayout>
          <c:layoutTarget val="inner"/>
          <c:xMode val="edge"/>
          <c:yMode val="edge"/>
          <c:x val="8.7847382036916527E-2"/>
          <c:y val="3.1582960316237266E-2"/>
          <c:w val="0.79643854055898555"/>
          <c:h val="0.89185766993631488"/>
        </c:manualLayout>
      </c:layout>
      <c:bar3DChart>
        <c:barDir val="col"/>
        <c:grouping val="standard"/>
        <c:shape val="cylinder"/>
        <c:axId val="79963648"/>
        <c:axId val="79965184"/>
        <c:axId val="78826560"/>
      </c:bar3DChart>
      <c:catAx>
        <c:axId val="79963648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79965184"/>
        <c:crosses val="autoZero"/>
        <c:auto val="1"/>
        <c:lblAlgn val="ctr"/>
        <c:lblOffset val="100"/>
      </c:catAx>
      <c:valAx>
        <c:axId val="79965184"/>
        <c:scaling>
          <c:orientation val="minMax"/>
        </c:scaling>
        <c:axPos val="l"/>
        <c:majorGridlines/>
        <c:numFmt formatCode="#,##0" sourceLinked="1"/>
        <c:majorTickMark val="none"/>
        <c:tickLblPos val="nextTo"/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79963648"/>
        <c:crosses val="autoZero"/>
        <c:crossBetween val="between"/>
      </c:valAx>
      <c:serAx>
        <c:axId val="78826560"/>
        <c:scaling>
          <c:orientation val="minMax"/>
        </c:scaling>
        <c:delete val="1"/>
        <c:axPos val="b"/>
        <c:tickLblPos val="none"/>
        <c:crossAx val="79965184"/>
        <c:crosses val="autoZero"/>
      </c:serAx>
      <c:spPr>
        <a:noFill/>
        <a:ln w="25400">
          <a:noFill/>
        </a:ln>
      </c:spPr>
    </c:plotArea>
    <c:legend>
      <c:legendPos val="r"/>
      <c:layout/>
      <c:txPr>
        <a:bodyPr/>
        <a:lstStyle/>
        <a:p>
          <a:pPr>
            <a:defRPr sz="11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pl-PL"/>
    </a:p>
  </c:txPr>
  <c:externalData r:id="rId1"/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37"/>
  <c:chart>
    <c:autoTitleDeleted val="1"/>
    <c:view3D>
      <c:depthPercent val="100"/>
      <c:perspective val="30"/>
    </c:view3D>
    <c:floor>
      <c:spPr>
        <a:solidFill>
          <a:srgbClr val="4BACC6">
            <a:lumMod val="40000"/>
            <a:lumOff val="60000"/>
          </a:srgbClr>
        </a:solidFill>
      </c:spPr>
    </c:floor>
    <c:sideWall>
      <c:spPr>
        <a:noFill/>
      </c:spPr>
    </c:sideWall>
    <c:backWall>
      <c:spPr>
        <a:noFill/>
      </c:spPr>
    </c:backWall>
    <c:plotArea>
      <c:layout>
        <c:manualLayout>
          <c:layoutTarget val="inner"/>
          <c:xMode val="edge"/>
          <c:yMode val="edge"/>
          <c:x val="8.5352006342729658E-2"/>
          <c:y val="3.3539560419212681E-2"/>
          <c:w val="0.79176998010322086"/>
          <c:h val="0.9047705347553977"/>
        </c:manualLayout>
      </c:layout>
      <c:bar3DChart>
        <c:barDir val="col"/>
        <c:grouping val="standard"/>
        <c:shape val="cylinder"/>
        <c:axId val="79977472"/>
        <c:axId val="79987456"/>
        <c:axId val="79942080"/>
      </c:bar3DChart>
      <c:catAx>
        <c:axId val="79977472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 rot="0" vert="horz"/>
          <a:lstStyle/>
          <a:p>
            <a:pPr>
              <a:defRPr sz="105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79987456"/>
        <c:crosses val="autoZero"/>
        <c:auto val="1"/>
        <c:lblAlgn val="ctr"/>
        <c:lblOffset val="100"/>
      </c:catAx>
      <c:valAx>
        <c:axId val="79987456"/>
        <c:scaling>
          <c:orientation val="minMax"/>
        </c:scaling>
        <c:axPos val="l"/>
        <c:majorGridlines/>
        <c:numFmt formatCode="#,##0" sourceLinked="1"/>
        <c:majorTickMark val="none"/>
        <c:tickLblPos val="nextTo"/>
        <c:txPr>
          <a:bodyPr rot="0" vert="horz"/>
          <a:lstStyle/>
          <a:p>
            <a:pPr>
              <a:defRPr sz="105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79977472"/>
        <c:crosses val="autoZero"/>
        <c:crossBetween val="between"/>
      </c:valAx>
      <c:serAx>
        <c:axId val="79942080"/>
        <c:scaling>
          <c:orientation val="minMax"/>
        </c:scaling>
        <c:delete val="1"/>
        <c:axPos val="b"/>
        <c:tickLblPos val="none"/>
        <c:crossAx val="79987456"/>
        <c:crosses val="autoZero"/>
      </c:serAx>
      <c:spPr>
        <a:noFill/>
        <a:ln w="25400">
          <a:noFill/>
        </a:ln>
      </c:spPr>
    </c:plotArea>
    <c:legend>
      <c:legendPos val="r"/>
      <c:layout/>
      <c:txPr>
        <a:bodyPr/>
        <a:lstStyle/>
        <a:p>
          <a:pPr>
            <a:defRPr sz="105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pl-PL"/>
    </a:p>
  </c:txPr>
  <c:externalData r:id="rId1"/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37"/>
  <c:chart>
    <c:autoTitleDeleted val="1"/>
    <c:view3D>
      <c:depthPercent val="100"/>
      <c:perspective val="30"/>
    </c:view3D>
    <c:floor>
      <c:spPr>
        <a:solidFill>
          <a:srgbClr val="B4DE86"/>
        </a:solidFill>
      </c:spPr>
    </c:floor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8.8638799893104983E-2"/>
          <c:y val="1.793828463504055E-2"/>
          <c:w val="0.79179240344666413"/>
          <c:h val="0.90842267525830467"/>
        </c:manualLayout>
      </c:layout>
      <c:bar3DChart>
        <c:barDir val="col"/>
        <c:grouping val="standard"/>
        <c:ser>
          <c:idx val="0"/>
          <c:order val="0"/>
          <c:tx>
            <c:strRef>
              <c:f>'Rozdziały I-V 2015'!$I$37</c:f>
              <c:strCache>
                <c:ptCount val="1"/>
                <c:pt idx="0">
                  <c:v>Wykonanie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</c:spPr>
          <c:cat>
            <c:strRef>
              <c:f>'Rozdziały I-V 2015'!$H$38:$H$40</c:f>
              <c:strCache>
                <c:ptCount val="3"/>
                <c:pt idx="0">
                  <c:v>Ogółem 55,6%</c:v>
                </c:pt>
                <c:pt idx="1">
                  <c:v>Płace i pochodne 56,24%</c:v>
                </c:pt>
                <c:pt idx="2">
                  <c:v>Wydatki rzeczowe 50,4%</c:v>
                </c:pt>
              </c:strCache>
            </c:strRef>
          </c:cat>
          <c:val>
            <c:numRef>
              <c:f>'Rozdziały I-V 2015'!$I$38:$I$40</c:f>
              <c:numCache>
                <c:formatCode>#,##0</c:formatCode>
                <c:ptCount val="3"/>
                <c:pt idx="0">
                  <c:v>1519778.62</c:v>
                </c:pt>
                <c:pt idx="1">
                  <c:v>1368918.2</c:v>
                </c:pt>
                <c:pt idx="2">
                  <c:v>150860.42000000013</c:v>
                </c:pt>
              </c:numCache>
            </c:numRef>
          </c:val>
        </c:ser>
        <c:ser>
          <c:idx val="1"/>
          <c:order val="1"/>
          <c:tx>
            <c:strRef>
              <c:f>'Rozdziały I-V 2015'!$J$37</c:f>
              <c:strCache>
                <c:ptCount val="1"/>
                <c:pt idx="0">
                  <c:v>Pozostało</c:v>
                </c:pt>
              </c:strCache>
            </c:strRef>
          </c:tx>
          <c:spPr>
            <a:solidFill>
              <a:srgbClr val="FFFF99"/>
            </a:solidFill>
          </c:spPr>
          <c:cat>
            <c:strRef>
              <c:f>'Rozdziały I-V 2015'!$H$38:$H$40</c:f>
              <c:strCache>
                <c:ptCount val="3"/>
                <c:pt idx="0">
                  <c:v>Ogółem 55,6%</c:v>
                </c:pt>
                <c:pt idx="1">
                  <c:v>Płace i pochodne 56,24%</c:v>
                </c:pt>
                <c:pt idx="2">
                  <c:v>Wydatki rzeczowe 50,4%</c:v>
                </c:pt>
              </c:strCache>
            </c:strRef>
          </c:cat>
          <c:val>
            <c:numRef>
              <c:f>'Rozdziały I-V 2015'!$J$38:$J$40</c:f>
              <c:numCache>
                <c:formatCode>#,##0</c:formatCode>
                <c:ptCount val="3"/>
                <c:pt idx="0">
                  <c:v>1213716.3800000004</c:v>
                </c:pt>
                <c:pt idx="1">
                  <c:v>1065223.8</c:v>
                </c:pt>
                <c:pt idx="2">
                  <c:v>148492.57999999981</c:v>
                </c:pt>
              </c:numCache>
            </c:numRef>
          </c:val>
        </c:ser>
        <c:shape val="cylinder"/>
        <c:axId val="80029952"/>
        <c:axId val="80039936"/>
        <c:axId val="79944320"/>
      </c:bar3DChart>
      <c:catAx>
        <c:axId val="80029952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defRPr>
            </a:pPr>
            <a:endParaRPr lang="pl-PL"/>
          </a:p>
        </c:txPr>
        <c:crossAx val="80039936"/>
        <c:crosses val="autoZero"/>
        <c:auto val="1"/>
        <c:lblAlgn val="ctr"/>
        <c:lblOffset val="100"/>
      </c:catAx>
      <c:valAx>
        <c:axId val="80039936"/>
        <c:scaling>
          <c:orientation val="minMax"/>
        </c:scaling>
        <c:axPos val="l"/>
        <c:majorGridlines/>
        <c:numFmt formatCode="#,##0" sourceLinked="1"/>
        <c:maj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defRPr>
            </a:pPr>
            <a:endParaRPr lang="pl-PL"/>
          </a:p>
        </c:txPr>
        <c:crossAx val="80029952"/>
        <c:crosses val="autoZero"/>
        <c:crossBetween val="between"/>
      </c:valAx>
      <c:serAx>
        <c:axId val="79944320"/>
        <c:scaling>
          <c:orientation val="minMax"/>
        </c:scaling>
        <c:delete val="1"/>
        <c:axPos val="b"/>
        <c:tickLblPos val="none"/>
        <c:crossAx val="80039936"/>
        <c:crosses val="autoZero"/>
      </c:serAx>
      <c:spPr>
        <a:noFill/>
        <a:ln w="25400">
          <a:noFill/>
        </a:ln>
      </c:spPr>
    </c:plotArea>
    <c:legend>
      <c:legendPos val="r"/>
      <c:layout/>
      <c:txPr>
        <a:bodyPr/>
        <a:lstStyle/>
        <a:p>
          <a:pPr>
            <a:defRPr sz="1000" b="0" i="0" u="none" strike="noStrike" baseline="0">
              <a:solidFill>
                <a:srgbClr val="000000"/>
              </a:solidFill>
              <a:latin typeface="Arial" pitchFamily="34" charset="0"/>
              <a:ea typeface="Calibri"/>
              <a:cs typeface="Arial" pitchFamily="34" charset="0"/>
            </a:defRPr>
          </a:pPr>
          <a:endParaRPr lang="pl-PL"/>
        </a:p>
      </c:txPr>
    </c:legend>
    <c:plotVisOnly val="1"/>
    <c:dispBlanksAs val="gap"/>
  </c:chart>
  <c:spPr>
    <a:solidFill>
      <a:srgbClr val="F79646">
        <a:lumMod val="20000"/>
        <a:lumOff val="80000"/>
      </a:srgbClr>
    </a:solidFill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pl-PL"/>
    </a:p>
  </c:txPr>
  <c:externalData r:id="rId1"/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37"/>
  <c:chart>
    <c:autoTitleDeleted val="1"/>
    <c:view3D>
      <c:depthPercent val="100"/>
      <c:perspective val="30"/>
    </c:view3D>
    <c:sideWall>
      <c:spPr>
        <a:noFill/>
      </c:spPr>
    </c:sideWall>
    <c:backWall>
      <c:spPr>
        <a:noFill/>
      </c:spPr>
    </c:backWall>
    <c:plotArea>
      <c:layout>
        <c:manualLayout>
          <c:layoutTarget val="inner"/>
          <c:xMode val="edge"/>
          <c:yMode val="edge"/>
          <c:x val="8.6089238845144148E-2"/>
          <c:y val="3.1154032854444458E-2"/>
          <c:w val="0.8077464275298939"/>
          <c:h val="0.89855020909362249"/>
        </c:manualLayout>
      </c:layout>
      <c:bar3DChart>
        <c:barDir val="col"/>
        <c:grouping val="standard"/>
        <c:shape val="cylinder"/>
        <c:axId val="80047488"/>
        <c:axId val="80082048"/>
        <c:axId val="80032192"/>
      </c:bar3DChart>
      <c:catAx>
        <c:axId val="80047488"/>
        <c:scaling>
          <c:orientation val="minMax"/>
        </c:scaling>
        <c:axPos val="b"/>
        <c:numFmt formatCode="General" sourceLinked="1"/>
        <c:majorTickMark val="none"/>
        <c:tickLblPos val="nextTo"/>
        <c:crossAx val="80082048"/>
        <c:crosses val="autoZero"/>
        <c:auto val="1"/>
        <c:lblAlgn val="ctr"/>
        <c:lblOffset val="100"/>
      </c:catAx>
      <c:valAx>
        <c:axId val="80082048"/>
        <c:scaling>
          <c:orientation val="minMax"/>
        </c:scaling>
        <c:axPos val="l"/>
        <c:majorGridlines/>
        <c:numFmt formatCode="#,##0" sourceLinked="1"/>
        <c:majorTickMark val="none"/>
        <c:tickLblPos val="nextTo"/>
        <c:crossAx val="80047488"/>
        <c:crosses val="autoZero"/>
        <c:crossBetween val="between"/>
      </c:valAx>
      <c:serAx>
        <c:axId val="80032192"/>
        <c:scaling>
          <c:orientation val="minMax"/>
        </c:scaling>
        <c:delete val="1"/>
        <c:axPos val="b"/>
        <c:tickLblPos val="none"/>
        <c:crossAx val="80082048"/>
        <c:crosses val="autoZero"/>
      </c:serAx>
      <c:spPr>
        <a:noFill/>
        <a:ln w="25400">
          <a:noFill/>
        </a:ln>
      </c:spPr>
    </c:plotArea>
    <c:legend>
      <c:legendPos val="r"/>
      <c:layout/>
    </c:legend>
    <c:plotVisOnly val="1"/>
    <c:dispBlanksAs val="gap"/>
  </c:chart>
  <c:spPr>
    <a:blipFill>
      <a:blip xmlns:r="http://schemas.openxmlformats.org/officeDocument/2006/relationships" r:embed="rId1"/>
      <a:tile tx="0" ty="0" sx="100000" sy="100000" flip="none" algn="tl"/>
    </a:blipFill>
  </c:spPr>
  <c:externalData r:id="rId2"/>
</c:chartSpace>
</file>

<file path=ppt/charts/chart3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37"/>
  <c:chart>
    <c:autoTitleDeleted val="1"/>
    <c:view3D>
      <c:depthPercent val="100"/>
      <c:perspective val="30"/>
    </c:view3D>
    <c:floor>
      <c:spPr>
        <a:solidFill>
          <a:srgbClr val="B4DE86"/>
        </a:solidFill>
      </c:spPr>
    </c:floor>
    <c:sideWall>
      <c:spPr>
        <a:noFill/>
      </c:spPr>
    </c:sideWall>
    <c:backWall>
      <c:spPr>
        <a:noFill/>
      </c:spPr>
    </c:backWall>
    <c:plotArea>
      <c:layout>
        <c:manualLayout>
          <c:layoutTarget val="inner"/>
          <c:xMode val="edge"/>
          <c:yMode val="edge"/>
          <c:x val="9.7211432900207853E-2"/>
          <c:y val="5.0238509527745896E-2"/>
          <c:w val="0.77335566123868082"/>
          <c:h val="0.87429080609686538"/>
        </c:manualLayout>
      </c:layout>
      <c:bar3DChart>
        <c:barDir val="col"/>
        <c:grouping val="standard"/>
        <c:shape val="cylinder"/>
        <c:axId val="80242944"/>
        <c:axId val="80252928"/>
        <c:axId val="80033536"/>
      </c:bar3DChart>
      <c:catAx>
        <c:axId val="80242944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80252928"/>
        <c:crosses val="autoZero"/>
        <c:auto val="1"/>
        <c:lblAlgn val="ctr"/>
        <c:lblOffset val="100"/>
      </c:catAx>
      <c:valAx>
        <c:axId val="80252928"/>
        <c:scaling>
          <c:orientation val="minMax"/>
        </c:scaling>
        <c:axPos val="l"/>
        <c:majorGridlines/>
        <c:numFmt formatCode="#,##0" sourceLinked="1"/>
        <c:majorTickMark val="none"/>
        <c:tickLblPos val="nextTo"/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80242944"/>
        <c:crosses val="autoZero"/>
        <c:crossBetween val="between"/>
      </c:valAx>
      <c:serAx>
        <c:axId val="80033536"/>
        <c:scaling>
          <c:orientation val="minMax"/>
        </c:scaling>
        <c:delete val="1"/>
        <c:axPos val="b"/>
        <c:tickLblPos val="none"/>
        <c:crossAx val="80252928"/>
        <c:crosses val="autoZero"/>
      </c:serAx>
      <c:spPr>
        <a:noFill/>
        <a:ln w="25400">
          <a:noFill/>
        </a:ln>
      </c:spPr>
    </c:plotArea>
    <c:legend>
      <c:legendPos val="r"/>
      <c:layout/>
      <c:txPr>
        <a:bodyPr/>
        <a:lstStyle/>
        <a:p>
          <a:pPr>
            <a:defRPr sz="11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pl-PL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37"/>
  <c:chart>
    <c:view3D>
      <c:depthPercent val="100"/>
      <c:rAngAx val="1"/>
    </c:view3D>
    <c:floor>
      <c:spPr>
        <a:solidFill>
          <a:srgbClr val="B4DE86"/>
        </a:solidFill>
      </c:spPr>
    </c:floor>
    <c:sideWall>
      <c:spPr>
        <a:noFill/>
      </c:spPr>
    </c:sideWall>
    <c:backWall>
      <c:spPr>
        <a:noFill/>
      </c:spPr>
    </c:backWall>
    <c:plotArea>
      <c:layout>
        <c:manualLayout>
          <c:layoutTarget val="inner"/>
          <c:xMode val="edge"/>
          <c:yMode val="edge"/>
          <c:x val="6.0498540765057708E-2"/>
          <c:y val="4.8985992297152156E-2"/>
          <c:w val="0.83121392808380745"/>
          <c:h val="0.90014303966225961"/>
        </c:manualLayout>
      </c:layout>
      <c:bar3DChart>
        <c:barDir val="col"/>
        <c:grouping val="percentStacked"/>
        <c:ser>
          <c:idx val="0"/>
          <c:order val="0"/>
          <c:tx>
            <c:strRef>
              <c:f>'Rozdziały I-V 2015'!$I$65</c:f>
              <c:strCache>
                <c:ptCount val="1"/>
                <c:pt idx="0">
                  <c:v>Wykonanie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</c:spPr>
          <c:cat>
            <c:strRef>
              <c:f>'Rozdziały I-V 2015'!$H$66:$H$68</c:f>
              <c:strCache>
                <c:ptCount val="3"/>
                <c:pt idx="0">
                  <c:v>Ogółem 61,88%</c:v>
                </c:pt>
                <c:pt idx="1">
                  <c:v>Płace i pochodne 61,2%</c:v>
                </c:pt>
                <c:pt idx="2">
                  <c:v>Wydatki rzeczowe 65,92%</c:v>
                </c:pt>
              </c:strCache>
            </c:strRef>
          </c:cat>
          <c:val>
            <c:numRef>
              <c:f>'Rozdziały I-V 2015'!$I$66:$I$68</c:f>
              <c:numCache>
                <c:formatCode>#,##0</c:formatCode>
                <c:ptCount val="3"/>
                <c:pt idx="0">
                  <c:v>103783139.86</c:v>
                </c:pt>
                <c:pt idx="1">
                  <c:v>87828396.190000013</c:v>
                </c:pt>
                <c:pt idx="2">
                  <c:v>15954743.669999987</c:v>
                </c:pt>
              </c:numCache>
            </c:numRef>
          </c:val>
        </c:ser>
        <c:ser>
          <c:idx val="1"/>
          <c:order val="1"/>
          <c:tx>
            <c:strRef>
              <c:f>'Rozdziały I-V 2015'!$J$65</c:f>
              <c:strCache>
                <c:ptCount val="1"/>
                <c:pt idx="0">
                  <c:v>Pozostało</c:v>
                </c:pt>
              </c:strCache>
            </c:strRef>
          </c:tx>
          <c:spPr>
            <a:solidFill>
              <a:srgbClr val="FFFF99"/>
            </a:solidFill>
          </c:spPr>
          <c:cat>
            <c:strRef>
              <c:f>'Rozdziały I-V 2015'!$H$66:$H$68</c:f>
              <c:strCache>
                <c:ptCount val="3"/>
                <c:pt idx="0">
                  <c:v>Ogółem 61,88%</c:v>
                </c:pt>
                <c:pt idx="1">
                  <c:v>Płace i pochodne 61,2%</c:v>
                </c:pt>
                <c:pt idx="2">
                  <c:v>Wydatki rzeczowe 65,92%</c:v>
                </c:pt>
              </c:strCache>
            </c:strRef>
          </c:cat>
          <c:val>
            <c:numRef>
              <c:f>'Rozdziały I-V 2015'!$J$66:$J$68</c:f>
              <c:numCache>
                <c:formatCode>#,##0</c:formatCode>
                <c:ptCount val="3"/>
                <c:pt idx="0">
                  <c:v>63941572.140000001</c:v>
                </c:pt>
                <c:pt idx="1">
                  <c:v>55692624.810000002</c:v>
                </c:pt>
                <c:pt idx="2">
                  <c:v>8248947.3300000131</c:v>
                </c:pt>
              </c:numCache>
            </c:numRef>
          </c:val>
        </c:ser>
        <c:gapWidth val="55"/>
        <c:gapDepth val="55"/>
        <c:shape val="cylinder"/>
        <c:axId val="70539520"/>
        <c:axId val="70545408"/>
        <c:axId val="0"/>
      </c:bar3DChart>
      <c:catAx>
        <c:axId val="70539520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 rot="0" vert="horz"/>
          <a:lstStyle/>
          <a:p>
            <a:pPr>
              <a:defRPr sz="1000">
                <a:latin typeface="Arial" pitchFamily="34" charset="0"/>
                <a:cs typeface="Arial" pitchFamily="34" charset="0"/>
              </a:defRPr>
            </a:pPr>
            <a:endParaRPr lang="pl-PL"/>
          </a:p>
        </c:txPr>
        <c:crossAx val="70545408"/>
        <c:crosses val="autoZero"/>
        <c:auto val="1"/>
        <c:lblAlgn val="ctr"/>
        <c:lblOffset val="100"/>
      </c:catAx>
      <c:valAx>
        <c:axId val="70545408"/>
        <c:scaling>
          <c:orientation val="minMax"/>
        </c:scaling>
        <c:axPos val="l"/>
        <c:majorGridlines/>
        <c:numFmt formatCode="0%" sourceLinked="1"/>
        <c:majorTickMark val="none"/>
        <c:tickLblPos val="nextTo"/>
        <c:txPr>
          <a:bodyPr rot="0" vert="horz"/>
          <a:lstStyle/>
          <a:p>
            <a:pPr>
              <a:defRPr sz="1000">
                <a:latin typeface="Arial" pitchFamily="34" charset="0"/>
                <a:cs typeface="Arial" pitchFamily="34" charset="0"/>
              </a:defRPr>
            </a:pPr>
            <a:endParaRPr lang="pl-PL"/>
          </a:p>
        </c:txPr>
        <c:crossAx val="70539520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87709028918814103"/>
          <c:y val="0.42722887816386423"/>
          <c:w val="0.11653893379336094"/>
          <c:h val="0.17438034192057753"/>
        </c:manualLayout>
      </c:layout>
      <c:txPr>
        <a:bodyPr/>
        <a:lstStyle/>
        <a:p>
          <a:pPr>
            <a:defRPr sz="1000">
              <a:latin typeface="Arial" pitchFamily="34" charset="0"/>
              <a:cs typeface="Arial" pitchFamily="34" charset="0"/>
            </a:defRPr>
          </a:pPr>
          <a:endParaRPr lang="pl-PL"/>
        </a:p>
      </c:txPr>
    </c:legend>
    <c:plotVisOnly val="1"/>
    <c:dispBlanksAs val="gap"/>
  </c:chart>
  <c:spPr>
    <a:solidFill>
      <a:schemeClr val="accent6">
        <a:lumMod val="20000"/>
        <a:lumOff val="80000"/>
      </a:schemeClr>
    </a:solidFill>
    <a:ln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pl-PL"/>
    </a:p>
  </c:txPr>
  <c:externalData r:id="rId1"/>
</c:chartSpace>
</file>

<file path=ppt/charts/chart4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37"/>
  <c:chart>
    <c:autoTitleDeleted val="1"/>
    <c:view3D>
      <c:depthPercent val="100"/>
      <c:perspective val="30"/>
    </c:view3D>
    <c:floor>
      <c:spPr>
        <a:solidFill>
          <a:srgbClr val="4BACC6">
            <a:lumMod val="40000"/>
            <a:lumOff val="60000"/>
          </a:srgbClr>
        </a:solidFill>
      </c:spPr>
    </c:floor>
    <c:sideWall>
      <c:spPr>
        <a:noFill/>
      </c:spPr>
    </c:sideWall>
    <c:backWall>
      <c:spPr>
        <a:noFill/>
      </c:spPr>
    </c:backWall>
    <c:plotArea>
      <c:layout>
        <c:manualLayout>
          <c:layoutTarget val="inner"/>
          <c:xMode val="edge"/>
          <c:yMode val="edge"/>
          <c:x val="0.15496065825527744"/>
          <c:y val="8.2042815379988601E-2"/>
          <c:w val="0.72497119297462553"/>
          <c:h val="0.83466860573520196"/>
        </c:manualLayout>
      </c:layout>
      <c:bar3DChart>
        <c:barDir val="col"/>
        <c:grouping val="standard"/>
        <c:shape val="cylinder"/>
        <c:axId val="80277504"/>
        <c:axId val="80279040"/>
        <c:axId val="80034880"/>
      </c:bar3DChart>
      <c:catAx>
        <c:axId val="80277504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 rot="0" vert="horz"/>
          <a:lstStyle/>
          <a:p>
            <a:pPr>
              <a:defRPr sz="105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80279040"/>
        <c:crosses val="autoZero"/>
        <c:auto val="1"/>
        <c:lblAlgn val="ctr"/>
        <c:lblOffset val="100"/>
      </c:catAx>
      <c:valAx>
        <c:axId val="80279040"/>
        <c:scaling>
          <c:orientation val="minMax"/>
        </c:scaling>
        <c:axPos val="l"/>
        <c:majorGridlines/>
        <c:numFmt formatCode="#,##0" sourceLinked="1"/>
        <c:majorTickMark val="none"/>
        <c:tickLblPos val="nextTo"/>
        <c:txPr>
          <a:bodyPr rot="0" vert="horz"/>
          <a:lstStyle/>
          <a:p>
            <a:pPr>
              <a:defRPr sz="105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80277504"/>
        <c:crosses val="autoZero"/>
        <c:crossBetween val="between"/>
      </c:valAx>
      <c:serAx>
        <c:axId val="80034880"/>
        <c:scaling>
          <c:orientation val="minMax"/>
        </c:scaling>
        <c:delete val="1"/>
        <c:axPos val="b"/>
        <c:tickLblPos val="none"/>
        <c:crossAx val="80279040"/>
        <c:crosses val="autoZero"/>
      </c:serAx>
      <c:spPr>
        <a:noFill/>
        <a:ln w="25400">
          <a:noFill/>
        </a:ln>
      </c:spPr>
    </c:plotArea>
    <c:legend>
      <c:legendPos val="r"/>
      <c:layout/>
      <c:txPr>
        <a:bodyPr/>
        <a:lstStyle/>
        <a:p>
          <a:pPr>
            <a:defRPr sz="105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pl-PL"/>
    </a:p>
  </c:txPr>
  <c:externalData r:id="rId1"/>
</c:chartSpace>
</file>

<file path=ppt/charts/chart4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37"/>
  <c:chart>
    <c:autoTitleDeleted val="1"/>
    <c:view3D>
      <c:depthPercent val="100"/>
      <c:perspective val="30"/>
    </c:view3D>
    <c:floor>
      <c:spPr>
        <a:solidFill>
          <a:srgbClr val="B4DE86"/>
        </a:solidFill>
      </c:spPr>
    </c:floor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8.6732115692364969E-2"/>
          <c:y val="3.2657661693503606E-2"/>
          <c:w val="0.79171956265614662"/>
          <c:h val="0.89754364210428239"/>
        </c:manualLayout>
      </c:layout>
      <c:bar3DChart>
        <c:barDir val="col"/>
        <c:grouping val="standard"/>
        <c:ser>
          <c:idx val="0"/>
          <c:order val="0"/>
          <c:tx>
            <c:strRef>
              <c:f>'Rozdziały I-V 2015'!$I$45</c:f>
              <c:strCache>
                <c:ptCount val="1"/>
                <c:pt idx="0">
                  <c:v>Wykonanie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</c:spPr>
          <c:cat>
            <c:strRef>
              <c:f>'Rozdziały I-V 2015'!$H$46:$H$48</c:f>
              <c:strCache>
                <c:ptCount val="3"/>
                <c:pt idx="0">
                  <c:v>Ogółem 61,44%</c:v>
                </c:pt>
                <c:pt idx="1">
                  <c:v>Płace i pochodne 61,2%</c:v>
                </c:pt>
                <c:pt idx="2">
                  <c:v>Wydatki rzeczowe 65,36%</c:v>
                </c:pt>
              </c:strCache>
            </c:strRef>
          </c:cat>
          <c:val>
            <c:numRef>
              <c:f>'Rozdziały I-V 2015'!$I$46:$I$48</c:f>
              <c:numCache>
                <c:formatCode>#,##0</c:formatCode>
                <c:ptCount val="3"/>
                <c:pt idx="0">
                  <c:v>1737892.11</c:v>
                </c:pt>
                <c:pt idx="1">
                  <c:v>1631868.4300000002</c:v>
                </c:pt>
                <c:pt idx="2">
                  <c:v>106023.67999999995</c:v>
                </c:pt>
              </c:numCache>
            </c:numRef>
          </c:val>
        </c:ser>
        <c:ser>
          <c:idx val="1"/>
          <c:order val="1"/>
          <c:tx>
            <c:strRef>
              <c:f>'Rozdziały I-V 2015'!$J$45</c:f>
              <c:strCache>
                <c:ptCount val="1"/>
                <c:pt idx="0">
                  <c:v>Pozostało</c:v>
                </c:pt>
              </c:strCache>
            </c:strRef>
          </c:tx>
          <c:spPr>
            <a:solidFill>
              <a:srgbClr val="FFFF99"/>
            </a:solidFill>
          </c:spPr>
          <c:cat>
            <c:strRef>
              <c:f>'Rozdziały I-V 2015'!$H$46:$H$48</c:f>
              <c:strCache>
                <c:ptCount val="3"/>
                <c:pt idx="0">
                  <c:v>Ogółem 61,44%</c:v>
                </c:pt>
                <c:pt idx="1">
                  <c:v>Płace i pochodne 61,2%</c:v>
                </c:pt>
                <c:pt idx="2">
                  <c:v>Wydatki rzeczowe 65,36%</c:v>
                </c:pt>
              </c:strCache>
            </c:strRef>
          </c:cat>
          <c:val>
            <c:numRef>
              <c:f>'Rozdziały I-V 2015'!$J$46:$J$48</c:f>
              <c:numCache>
                <c:formatCode>#,##0</c:formatCode>
                <c:ptCount val="3"/>
                <c:pt idx="0">
                  <c:v>1090648.8900000004</c:v>
                </c:pt>
                <c:pt idx="1">
                  <c:v>1034449.5699999997</c:v>
                </c:pt>
                <c:pt idx="2">
                  <c:v>56199.320000000065</c:v>
                </c:pt>
              </c:numCache>
            </c:numRef>
          </c:val>
        </c:ser>
        <c:shape val="cylinder"/>
        <c:axId val="80288768"/>
        <c:axId val="80315136"/>
        <c:axId val="80229696"/>
      </c:bar3DChart>
      <c:catAx>
        <c:axId val="80288768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defRPr>
            </a:pPr>
            <a:endParaRPr lang="pl-PL"/>
          </a:p>
        </c:txPr>
        <c:crossAx val="80315136"/>
        <c:crosses val="autoZero"/>
        <c:auto val="1"/>
        <c:lblAlgn val="ctr"/>
        <c:lblOffset val="100"/>
      </c:catAx>
      <c:valAx>
        <c:axId val="80315136"/>
        <c:scaling>
          <c:orientation val="minMax"/>
        </c:scaling>
        <c:axPos val="l"/>
        <c:majorGridlines/>
        <c:numFmt formatCode="#,##0" sourceLinked="1"/>
        <c:maj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defRPr>
            </a:pPr>
            <a:endParaRPr lang="pl-PL"/>
          </a:p>
        </c:txPr>
        <c:crossAx val="80288768"/>
        <c:crosses val="autoZero"/>
        <c:crossBetween val="between"/>
      </c:valAx>
      <c:serAx>
        <c:axId val="80229696"/>
        <c:scaling>
          <c:orientation val="minMax"/>
        </c:scaling>
        <c:delete val="1"/>
        <c:axPos val="b"/>
        <c:tickLblPos val="none"/>
        <c:crossAx val="80315136"/>
        <c:crosses val="autoZero"/>
      </c:serAx>
      <c:spPr>
        <a:noFill/>
        <a:ln w="25400">
          <a:noFill/>
        </a:ln>
      </c:spPr>
    </c:plotArea>
    <c:legend>
      <c:legendPos val="r"/>
      <c:layout/>
      <c:txPr>
        <a:bodyPr/>
        <a:lstStyle/>
        <a:p>
          <a:pPr>
            <a:defRPr sz="1000" b="0" i="0" u="none" strike="noStrike" baseline="0">
              <a:solidFill>
                <a:srgbClr val="000000"/>
              </a:solidFill>
              <a:latin typeface="Arial" pitchFamily="34" charset="0"/>
              <a:ea typeface="Calibri"/>
              <a:cs typeface="Arial" pitchFamily="34" charset="0"/>
            </a:defRPr>
          </a:pPr>
          <a:endParaRPr lang="pl-PL"/>
        </a:p>
      </c:txPr>
    </c:legend>
    <c:plotVisOnly val="1"/>
    <c:dispBlanksAs val="gap"/>
  </c:chart>
  <c:spPr>
    <a:solidFill>
      <a:srgbClr val="F79646">
        <a:lumMod val="20000"/>
        <a:lumOff val="80000"/>
      </a:srgbClr>
    </a:solidFill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pl-PL"/>
    </a:p>
  </c:txPr>
  <c:externalData r:id="rId1"/>
</c:chartSpace>
</file>

<file path=ppt/charts/chart4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37"/>
  <c:chart>
    <c:autoTitleDeleted val="1"/>
    <c:view3D>
      <c:depthPercent val="100"/>
      <c:perspective val="30"/>
    </c:view3D>
    <c:sideWall>
      <c:spPr>
        <a:noFill/>
      </c:spPr>
    </c:sideWall>
    <c:backWall>
      <c:spPr>
        <a:noFill/>
      </c:spPr>
    </c:backWall>
    <c:plotArea>
      <c:layout>
        <c:manualLayout>
          <c:layoutTarget val="inner"/>
          <c:xMode val="edge"/>
          <c:yMode val="edge"/>
          <c:x val="8.6089238845144148E-2"/>
          <c:y val="3.1154032854444458E-2"/>
          <c:w val="0.8077464275298939"/>
          <c:h val="0.89855020909362249"/>
        </c:manualLayout>
      </c:layout>
      <c:bar3DChart>
        <c:barDir val="col"/>
        <c:grouping val="standard"/>
        <c:shape val="cylinder"/>
        <c:axId val="80330112"/>
        <c:axId val="80151680"/>
        <c:axId val="80231488"/>
      </c:bar3DChart>
      <c:catAx>
        <c:axId val="80330112"/>
        <c:scaling>
          <c:orientation val="minMax"/>
        </c:scaling>
        <c:axPos val="b"/>
        <c:numFmt formatCode="General" sourceLinked="1"/>
        <c:majorTickMark val="none"/>
        <c:tickLblPos val="nextTo"/>
        <c:crossAx val="80151680"/>
        <c:crosses val="autoZero"/>
        <c:auto val="1"/>
        <c:lblAlgn val="ctr"/>
        <c:lblOffset val="100"/>
      </c:catAx>
      <c:valAx>
        <c:axId val="80151680"/>
        <c:scaling>
          <c:orientation val="minMax"/>
        </c:scaling>
        <c:axPos val="l"/>
        <c:majorGridlines/>
        <c:numFmt formatCode="#,##0" sourceLinked="1"/>
        <c:majorTickMark val="none"/>
        <c:tickLblPos val="nextTo"/>
        <c:crossAx val="80330112"/>
        <c:crosses val="autoZero"/>
        <c:crossBetween val="between"/>
      </c:valAx>
      <c:serAx>
        <c:axId val="80231488"/>
        <c:scaling>
          <c:orientation val="minMax"/>
        </c:scaling>
        <c:delete val="1"/>
        <c:axPos val="b"/>
        <c:tickLblPos val="none"/>
        <c:crossAx val="80151680"/>
        <c:crosses val="autoZero"/>
      </c:serAx>
      <c:spPr>
        <a:noFill/>
        <a:ln w="25400">
          <a:noFill/>
        </a:ln>
      </c:spPr>
    </c:plotArea>
    <c:legend>
      <c:legendPos val="r"/>
      <c:layout/>
    </c:legend>
    <c:plotVisOnly val="1"/>
    <c:dispBlanksAs val="gap"/>
  </c:chart>
  <c:spPr>
    <a:blipFill>
      <a:blip xmlns:r="http://schemas.openxmlformats.org/officeDocument/2006/relationships" r:embed="rId1"/>
      <a:tile tx="0" ty="0" sx="100000" sy="100000" flip="none" algn="tl"/>
    </a:blipFill>
  </c:spPr>
  <c:externalData r:id="rId2"/>
</c:chartSpace>
</file>

<file path=ppt/charts/chart4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37"/>
  <c:chart>
    <c:autoTitleDeleted val="1"/>
    <c:view3D>
      <c:depthPercent val="100"/>
      <c:perspective val="30"/>
    </c:view3D>
    <c:floor>
      <c:spPr>
        <a:solidFill>
          <a:srgbClr val="B4DE86"/>
        </a:solidFill>
      </c:spPr>
    </c:floor>
    <c:sideWall>
      <c:spPr>
        <a:noFill/>
      </c:spPr>
    </c:sideWall>
    <c:backWall>
      <c:spPr>
        <a:noFill/>
      </c:spPr>
    </c:backWall>
    <c:plotArea>
      <c:layout>
        <c:manualLayout>
          <c:layoutTarget val="inner"/>
          <c:xMode val="edge"/>
          <c:yMode val="edge"/>
          <c:x val="9.8554153705144032E-2"/>
          <c:y val="4.7766050520280746E-2"/>
          <c:w val="0.78088086938752832"/>
          <c:h val="0.87266601525149345"/>
        </c:manualLayout>
      </c:layout>
      <c:bar3DChart>
        <c:barDir val="col"/>
        <c:grouping val="standard"/>
        <c:shape val="cylinder"/>
        <c:axId val="80177408"/>
        <c:axId val="80183296"/>
        <c:axId val="80310720"/>
      </c:bar3DChart>
      <c:catAx>
        <c:axId val="80177408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80183296"/>
        <c:crosses val="autoZero"/>
        <c:auto val="1"/>
        <c:lblAlgn val="ctr"/>
        <c:lblOffset val="100"/>
      </c:catAx>
      <c:valAx>
        <c:axId val="80183296"/>
        <c:scaling>
          <c:orientation val="minMax"/>
        </c:scaling>
        <c:axPos val="l"/>
        <c:majorGridlines/>
        <c:numFmt formatCode="#,##0" sourceLinked="1"/>
        <c:majorTickMark val="none"/>
        <c:tickLblPos val="nextTo"/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80177408"/>
        <c:crosses val="autoZero"/>
        <c:crossBetween val="between"/>
      </c:valAx>
      <c:serAx>
        <c:axId val="80310720"/>
        <c:scaling>
          <c:orientation val="minMax"/>
        </c:scaling>
        <c:delete val="1"/>
        <c:axPos val="b"/>
        <c:tickLblPos val="none"/>
        <c:crossAx val="80183296"/>
        <c:crosses val="autoZero"/>
      </c:serAx>
      <c:spPr>
        <a:noFill/>
        <a:ln w="25400">
          <a:noFill/>
        </a:ln>
      </c:spPr>
    </c:plotArea>
    <c:legend>
      <c:legendPos val="r"/>
      <c:layout/>
      <c:txPr>
        <a:bodyPr/>
        <a:lstStyle/>
        <a:p>
          <a:pPr>
            <a:defRPr sz="11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pl-PL"/>
    </a:p>
  </c:txPr>
  <c:externalData r:id="rId1"/>
</c:chartSpace>
</file>

<file path=ppt/charts/chart4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style val="37"/>
  <c:chart>
    <c:autoTitleDeleted val="1"/>
    <c:view3D>
      <c:depthPercent val="100"/>
      <c:perspective val="30"/>
    </c:view3D>
    <c:floor>
      <c:spPr>
        <a:solidFill>
          <a:srgbClr val="4BACC6">
            <a:lumMod val="40000"/>
            <a:lumOff val="60000"/>
          </a:srgbClr>
        </a:solidFill>
      </c:spPr>
    </c:floor>
    <c:sideWall>
      <c:spPr>
        <a:noFill/>
      </c:spPr>
    </c:sideWall>
    <c:backWall>
      <c:spPr>
        <a:noFill/>
      </c:spPr>
    </c:backWall>
    <c:plotArea>
      <c:layout/>
      <c:bar3DChart>
        <c:barDir val="col"/>
        <c:grouping val="standard"/>
        <c:shape val="cylinder"/>
        <c:axId val="80203776"/>
        <c:axId val="80205312"/>
        <c:axId val="80312064"/>
      </c:bar3DChart>
      <c:catAx>
        <c:axId val="80203776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 rot="0" vert="horz"/>
          <a:lstStyle/>
          <a:p>
            <a:pPr>
              <a:defRPr sz="105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80205312"/>
        <c:crosses val="autoZero"/>
        <c:auto val="1"/>
        <c:lblAlgn val="ctr"/>
        <c:lblOffset val="100"/>
      </c:catAx>
      <c:valAx>
        <c:axId val="80205312"/>
        <c:scaling>
          <c:orientation val="minMax"/>
        </c:scaling>
        <c:axPos val="l"/>
        <c:majorGridlines/>
        <c:numFmt formatCode="#,##0" sourceLinked="1"/>
        <c:majorTickMark val="none"/>
        <c:tickLblPos val="nextTo"/>
        <c:txPr>
          <a:bodyPr rot="0" vert="horz"/>
          <a:lstStyle/>
          <a:p>
            <a:pPr>
              <a:defRPr sz="105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80203776"/>
        <c:crosses val="autoZero"/>
        <c:crossBetween val="between"/>
      </c:valAx>
      <c:serAx>
        <c:axId val="80312064"/>
        <c:scaling>
          <c:orientation val="minMax"/>
        </c:scaling>
        <c:delete val="1"/>
        <c:axPos val="b"/>
        <c:tickLblPos val="none"/>
        <c:crossAx val="80205312"/>
        <c:crosses val="autoZero"/>
      </c:serAx>
      <c:spPr>
        <a:noFill/>
        <a:ln w="25400">
          <a:noFill/>
        </a:ln>
      </c:spPr>
    </c:plotArea>
    <c:legend>
      <c:legendPos val="r"/>
      <c:layout/>
      <c:txPr>
        <a:bodyPr/>
        <a:lstStyle/>
        <a:p>
          <a:pPr>
            <a:defRPr sz="105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pl-PL"/>
    </a:p>
  </c:txPr>
  <c:externalData r:id="rId1"/>
</c:chartSpace>
</file>

<file path=ppt/charts/chart4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37"/>
  <c:chart>
    <c:autoTitleDeleted val="1"/>
    <c:view3D>
      <c:depthPercent val="100"/>
      <c:perspective val="30"/>
    </c:view3D>
    <c:floor>
      <c:spPr>
        <a:solidFill>
          <a:srgbClr val="B4DE86"/>
        </a:solidFill>
      </c:spPr>
    </c:floor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9.3831340168552754E-2"/>
          <c:y val="3.1804305852242712E-2"/>
          <c:w val="0.78567460758328467"/>
          <c:h val="0.91315489379934422"/>
        </c:manualLayout>
      </c:layout>
      <c:bar3DChart>
        <c:barDir val="col"/>
        <c:grouping val="standard"/>
        <c:ser>
          <c:idx val="0"/>
          <c:order val="0"/>
          <c:tx>
            <c:strRef>
              <c:f>'Rozdziały I-V 2015'!$I$49</c:f>
              <c:strCache>
                <c:ptCount val="1"/>
                <c:pt idx="0">
                  <c:v>Wykonanie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</c:spPr>
          <c:cat>
            <c:strRef>
              <c:f>'Rozdziały I-V 2015'!$H$50:$H$52</c:f>
              <c:strCache>
                <c:ptCount val="3"/>
                <c:pt idx="0">
                  <c:v>Ogółem 61,08%</c:v>
                </c:pt>
                <c:pt idx="1">
                  <c:v>Płace i pochodne 60,57%</c:v>
                </c:pt>
                <c:pt idx="2">
                  <c:v>Wydatki rzeczowe 71,59%</c:v>
                </c:pt>
              </c:strCache>
            </c:strRef>
          </c:cat>
          <c:val>
            <c:numRef>
              <c:f>'Rozdziały I-V 2015'!$I$50:$I$52</c:f>
              <c:numCache>
                <c:formatCode>#,##0</c:formatCode>
                <c:ptCount val="3"/>
                <c:pt idx="0">
                  <c:v>5016899.05</c:v>
                </c:pt>
                <c:pt idx="1">
                  <c:v>4741751.330000001</c:v>
                </c:pt>
                <c:pt idx="2">
                  <c:v>275147.71999999881</c:v>
                </c:pt>
              </c:numCache>
            </c:numRef>
          </c:val>
        </c:ser>
        <c:ser>
          <c:idx val="1"/>
          <c:order val="1"/>
          <c:tx>
            <c:strRef>
              <c:f>'Rozdziały I-V 2015'!$J$49</c:f>
              <c:strCache>
                <c:ptCount val="1"/>
                <c:pt idx="0">
                  <c:v>Pozostało</c:v>
                </c:pt>
              </c:strCache>
            </c:strRef>
          </c:tx>
          <c:spPr>
            <a:solidFill>
              <a:srgbClr val="FFFF99"/>
            </a:solidFill>
          </c:spPr>
          <c:cat>
            <c:strRef>
              <c:f>'Rozdziały I-V 2015'!$H$50:$H$52</c:f>
              <c:strCache>
                <c:ptCount val="3"/>
                <c:pt idx="0">
                  <c:v>Ogółem 61,08%</c:v>
                </c:pt>
                <c:pt idx="1">
                  <c:v>Płace i pochodne 60,57%</c:v>
                </c:pt>
                <c:pt idx="2">
                  <c:v>Wydatki rzeczowe 71,59%</c:v>
                </c:pt>
              </c:strCache>
            </c:strRef>
          </c:cat>
          <c:val>
            <c:numRef>
              <c:f>'Rozdziały I-V 2015'!$J$50:$J$52</c:f>
              <c:numCache>
                <c:formatCode>#,##0</c:formatCode>
                <c:ptCount val="3"/>
                <c:pt idx="0">
                  <c:v>3196222.9499999997</c:v>
                </c:pt>
                <c:pt idx="1">
                  <c:v>3087016.669999999</c:v>
                </c:pt>
                <c:pt idx="2">
                  <c:v>109206.28000000119</c:v>
                </c:pt>
              </c:numCache>
            </c:numRef>
          </c:val>
        </c:ser>
        <c:shape val="cylinder"/>
        <c:axId val="80702464"/>
        <c:axId val="80704256"/>
        <c:axId val="80723968"/>
      </c:bar3DChart>
      <c:catAx>
        <c:axId val="80702464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defRPr>
            </a:pPr>
            <a:endParaRPr lang="pl-PL"/>
          </a:p>
        </c:txPr>
        <c:crossAx val="80704256"/>
        <c:crosses val="autoZero"/>
        <c:auto val="1"/>
        <c:lblAlgn val="ctr"/>
        <c:lblOffset val="100"/>
      </c:catAx>
      <c:valAx>
        <c:axId val="80704256"/>
        <c:scaling>
          <c:orientation val="minMax"/>
        </c:scaling>
        <c:axPos val="l"/>
        <c:majorGridlines/>
        <c:numFmt formatCode="#,##0" sourceLinked="1"/>
        <c:maj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defRPr>
            </a:pPr>
            <a:endParaRPr lang="pl-PL"/>
          </a:p>
        </c:txPr>
        <c:crossAx val="80702464"/>
        <c:crosses val="autoZero"/>
        <c:crossBetween val="between"/>
      </c:valAx>
      <c:serAx>
        <c:axId val="80723968"/>
        <c:scaling>
          <c:orientation val="minMax"/>
        </c:scaling>
        <c:delete val="1"/>
        <c:axPos val="b"/>
        <c:tickLblPos val="none"/>
        <c:crossAx val="80704256"/>
        <c:crosses val="autoZero"/>
      </c:serAx>
      <c:spPr>
        <a:noFill/>
        <a:ln w="25400">
          <a:noFill/>
        </a:ln>
      </c:spPr>
    </c:plotArea>
    <c:legend>
      <c:legendPos val="r"/>
      <c:layout/>
      <c:txPr>
        <a:bodyPr/>
        <a:lstStyle/>
        <a:p>
          <a:pPr>
            <a:defRPr sz="1000" b="0" i="0" u="none" strike="noStrike" baseline="0">
              <a:solidFill>
                <a:srgbClr val="000000"/>
              </a:solidFill>
              <a:latin typeface="Arial" pitchFamily="34" charset="0"/>
              <a:ea typeface="Calibri"/>
              <a:cs typeface="Arial" pitchFamily="34" charset="0"/>
            </a:defRPr>
          </a:pPr>
          <a:endParaRPr lang="pl-PL"/>
        </a:p>
      </c:txPr>
    </c:legend>
    <c:plotVisOnly val="1"/>
    <c:dispBlanksAs val="gap"/>
  </c:chart>
  <c:spPr>
    <a:solidFill>
      <a:srgbClr val="F79646">
        <a:lumMod val="20000"/>
        <a:lumOff val="80000"/>
      </a:srgbClr>
    </a:solidFill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pl-PL"/>
    </a:p>
  </c:txPr>
  <c:externalData r:id="rId1"/>
</c:chartSpace>
</file>

<file path=ppt/charts/chart4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37"/>
  <c:chart>
    <c:autoTitleDeleted val="1"/>
    <c:view3D>
      <c:depthPercent val="100"/>
      <c:rAngAx val="1"/>
    </c:view3D>
    <c:sideWall>
      <c:spPr>
        <a:noFill/>
      </c:spPr>
    </c:sideWall>
    <c:backWall>
      <c:spPr>
        <a:noFill/>
      </c:spPr>
    </c:backWall>
    <c:plotArea>
      <c:layout>
        <c:manualLayout>
          <c:layoutTarget val="inner"/>
          <c:xMode val="edge"/>
          <c:yMode val="edge"/>
          <c:x val="5.8851584524156703E-2"/>
          <c:y val="3.1154032854444458E-2"/>
          <c:w val="0.83498408185087969"/>
          <c:h val="0.89855020909362249"/>
        </c:manualLayout>
      </c:layout>
      <c:bar3DChart>
        <c:barDir val="col"/>
        <c:grouping val="percentStacked"/>
        <c:gapWidth val="55"/>
        <c:gapDepth val="55"/>
        <c:shape val="cylinder"/>
        <c:axId val="80744832"/>
        <c:axId val="80746368"/>
        <c:axId val="0"/>
      </c:bar3DChart>
      <c:catAx>
        <c:axId val="80744832"/>
        <c:scaling>
          <c:orientation val="minMax"/>
        </c:scaling>
        <c:axPos val="b"/>
        <c:numFmt formatCode="General" sourceLinked="1"/>
        <c:majorTickMark val="none"/>
        <c:tickLblPos val="nextTo"/>
        <c:crossAx val="80746368"/>
        <c:crosses val="autoZero"/>
        <c:auto val="1"/>
        <c:lblAlgn val="ctr"/>
        <c:lblOffset val="100"/>
      </c:catAx>
      <c:valAx>
        <c:axId val="80746368"/>
        <c:scaling>
          <c:orientation val="minMax"/>
        </c:scaling>
        <c:axPos val="l"/>
        <c:majorGridlines/>
        <c:numFmt formatCode="0%" sourceLinked="1"/>
        <c:majorTickMark val="none"/>
        <c:tickLblPos val="nextTo"/>
        <c:crossAx val="80744832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/>
    </c:legend>
    <c:plotVisOnly val="1"/>
    <c:dispBlanksAs val="gap"/>
  </c:chart>
  <c:spPr>
    <a:blipFill>
      <a:blip xmlns:r="http://schemas.openxmlformats.org/officeDocument/2006/relationships" r:embed="rId1"/>
      <a:tile tx="0" ty="0" sx="100000" sy="100000" flip="none" algn="tl"/>
    </a:blipFill>
  </c:spPr>
  <c:externalData r:id="rId2"/>
</c:chartSpace>
</file>

<file path=ppt/charts/chart4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37"/>
  <c:chart>
    <c:autoTitleDeleted val="1"/>
    <c:view3D>
      <c:depthPercent val="100"/>
      <c:rAngAx val="1"/>
    </c:view3D>
    <c:floor>
      <c:spPr>
        <a:solidFill>
          <a:srgbClr val="B4DE86"/>
        </a:solidFill>
      </c:spPr>
    </c:floor>
    <c:sideWall>
      <c:spPr>
        <a:noFill/>
      </c:spPr>
    </c:sideWall>
    <c:backWall>
      <c:spPr>
        <a:noFill/>
      </c:spPr>
    </c:backWall>
    <c:plotArea>
      <c:layout/>
      <c:bar3DChart>
        <c:barDir val="col"/>
        <c:grouping val="percentStacked"/>
        <c:gapWidth val="55"/>
        <c:gapDepth val="55"/>
        <c:shape val="cylinder"/>
        <c:axId val="80779136"/>
        <c:axId val="80780672"/>
        <c:axId val="0"/>
      </c:bar3DChart>
      <c:catAx>
        <c:axId val="80779136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80780672"/>
        <c:crosses val="autoZero"/>
        <c:auto val="1"/>
        <c:lblAlgn val="ctr"/>
        <c:lblOffset val="100"/>
      </c:catAx>
      <c:valAx>
        <c:axId val="80780672"/>
        <c:scaling>
          <c:orientation val="minMax"/>
        </c:scaling>
        <c:axPos val="l"/>
        <c:majorGridlines/>
        <c:numFmt formatCode="0%" sourceLinked="1"/>
        <c:majorTickMark val="none"/>
        <c:tickLblPos val="nextTo"/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80779136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/>
      <c:txPr>
        <a:bodyPr/>
        <a:lstStyle/>
        <a:p>
          <a:pPr>
            <a:defRPr sz="11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pl-PL"/>
    </a:p>
  </c:txPr>
  <c:externalData r:id="rId1"/>
</c:chartSpace>
</file>

<file path=ppt/charts/chart4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37"/>
  <c:chart>
    <c:autoTitleDeleted val="1"/>
    <c:view3D>
      <c:depthPercent val="100"/>
      <c:rAngAx val="1"/>
    </c:view3D>
    <c:floor>
      <c:spPr>
        <a:solidFill>
          <a:srgbClr val="4BACC6">
            <a:lumMod val="40000"/>
            <a:lumOff val="60000"/>
          </a:srgbClr>
        </a:solidFill>
      </c:spPr>
    </c:floor>
    <c:sideWall>
      <c:spPr>
        <a:noFill/>
      </c:spPr>
    </c:sideWall>
    <c:backWall>
      <c:spPr>
        <a:noFill/>
      </c:spPr>
    </c:backWall>
    <c:plotArea>
      <c:layout/>
      <c:bar3DChart>
        <c:barDir val="col"/>
        <c:grouping val="percentStacked"/>
        <c:gapWidth val="55"/>
        <c:gapDepth val="55"/>
        <c:shape val="cylinder"/>
        <c:axId val="80800000"/>
        <c:axId val="80809984"/>
        <c:axId val="0"/>
      </c:bar3DChart>
      <c:catAx>
        <c:axId val="80800000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 rot="0" vert="horz"/>
          <a:lstStyle/>
          <a:p>
            <a:pPr>
              <a:defRPr sz="105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80809984"/>
        <c:crosses val="autoZero"/>
        <c:auto val="1"/>
        <c:lblAlgn val="ctr"/>
        <c:lblOffset val="100"/>
      </c:catAx>
      <c:valAx>
        <c:axId val="80809984"/>
        <c:scaling>
          <c:orientation val="minMax"/>
        </c:scaling>
        <c:axPos val="l"/>
        <c:majorGridlines/>
        <c:numFmt formatCode="0%" sourceLinked="1"/>
        <c:majorTickMark val="none"/>
        <c:tickLblPos val="nextTo"/>
        <c:txPr>
          <a:bodyPr rot="0" vert="horz"/>
          <a:lstStyle/>
          <a:p>
            <a:pPr>
              <a:defRPr sz="105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80800000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89287055617222477"/>
          <c:y val="0.44967293060627672"/>
          <c:w val="0.10244707323571717"/>
          <c:h val="0.10634347079715159"/>
        </c:manualLayout>
      </c:layout>
      <c:txPr>
        <a:bodyPr/>
        <a:lstStyle/>
        <a:p>
          <a:pPr>
            <a:defRPr sz="105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pl-PL"/>
    </a:p>
  </c:txPr>
  <c:externalData r:id="rId1"/>
</c:chartSpace>
</file>

<file path=ppt/charts/chart4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37"/>
  <c:chart>
    <c:autoTitleDeleted val="1"/>
    <c:view3D>
      <c:depthPercent val="100"/>
      <c:rAngAx val="1"/>
    </c:view3D>
    <c:floor>
      <c:spPr>
        <a:solidFill>
          <a:srgbClr val="B4DE86"/>
        </a:solidFill>
      </c:spPr>
    </c:floor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/>
      <c:bar3DChart>
        <c:barDir val="col"/>
        <c:grouping val="percentStacked"/>
        <c:ser>
          <c:idx val="0"/>
          <c:order val="0"/>
          <c:tx>
            <c:strRef>
              <c:f>'Rozdziały I-V 2015'!$I$69</c:f>
              <c:strCache>
                <c:ptCount val="1"/>
                <c:pt idx="0">
                  <c:v>Wykonanie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</c:spPr>
          <c:cat>
            <c:strRef>
              <c:f>'Rozdziały I-V 2015'!$H$70:$H$72</c:f>
              <c:strCache>
                <c:ptCount val="3"/>
                <c:pt idx="0">
                  <c:v>Ogółem 62,86%</c:v>
                </c:pt>
                <c:pt idx="1">
                  <c:v>Płace i pochodne 59,57%</c:v>
                </c:pt>
                <c:pt idx="2">
                  <c:v>Wydatki rzeczowe 75,87%</c:v>
                </c:pt>
              </c:strCache>
            </c:strRef>
          </c:cat>
          <c:val>
            <c:numRef>
              <c:f>'Rozdziały I-V 2015'!$I$70:$I$72</c:f>
              <c:numCache>
                <c:formatCode>#,##0</c:formatCode>
                <c:ptCount val="3"/>
                <c:pt idx="0">
                  <c:v>10360571.43</c:v>
                </c:pt>
                <c:pt idx="1">
                  <c:v>7835706.2999999998</c:v>
                </c:pt>
                <c:pt idx="2">
                  <c:v>2524865.1300000004</c:v>
                </c:pt>
              </c:numCache>
            </c:numRef>
          </c:val>
        </c:ser>
        <c:ser>
          <c:idx val="1"/>
          <c:order val="1"/>
          <c:tx>
            <c:strRef>
              <c:f>'Rozdziały I-V 2015'!$J$69</c:f>
              <c:strCache>
                <c:ptCount val="1"/>
                <c:pt idx="0">
                  <c:v>Pozostało</c:v>
                </c:pt>
              </c:strCache>
            </c:strRef>
          </c:tx>
          <c:spPr>
            <a:solidFill>
              <a:srgbClr val="FFFF99"/>
            </a:solidFill>
          </c:spPr>
          <c:cat>
            <c:strRef>
              <c:f>'Rozdziały I-V 2015'!$H$70:$H$72</c:f>
              <c:strCache>
                <c:ptCount val="3"/>
                <c:pt idx="0">
                  <c:v>Ogółem 62,86%</c:v>
                </c:pt>
                <c:pt idx="1">
                  <c:v>Płace i pochodne 59,57%</c:v>
                </c:pt>
                <c:pt idx="2">
                  <c:v>Wydatki rzeczowe 75,87%</c:v>
                </c:pt>
              </c:strCache>
            </c:strRef>
          </c:cat>
          <c:val>
            <c:numRef>
              <c:f>'Rozdziały I-V 2015'!$J$70:$J$72</c:f>
              <c:numCache>
                <c:formatCode>#,##0</c:formatCode>
                <c:ptCount val="3"/>
                <c:pt idx="0">
                  <c:v>6121645.5700000003</c:v>
                </c:pt>
                <c:pt idx="1">
                  <c:v>5318519.7000000011</c:v>
                </c:pt>
                <c:pt idx="2">
                  <c:v>803125.86999999953</c:v>
                </c:pt>
              </c:numCache>
            </c:numRef>
          </c:val>
        </c:ser>
        <c:gapWidth val="55"/>
        <c:gapDepth val="55"/>
        <c:shape val="cylinder"/>
        <c:axId val="80847232"/>
        <c:axId val="80848768"/>
        <c:axId val="0"/>
      </c:bar3DChart>
      <c:catAx>
        <c:axId val="80847232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defRPr>
            </a:pPr>
            <a:endParaRPr lang="pl-PL"/>
          </a:p>
        </c:txPr>
        <c:crossAx val="80848768"/>
        <c:crosses val="autoZero"/>
        <c:auto val="1"/>
        <c:lblAlgn val="ctr"/>
        <c:lblOffset val="100"/>
      </c:catAx>
      <c:valAx>
        <c:axId val="80848768"/>
        <c:scaling>
          <c:orientation val="minMax"/>
        </c:scaling>
        <c:axPos val="l"/>
        <c:majorGridlines/>
        <c:numFmt formatCode="0%" sourceLinked="1"/>
        <c:maj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defRPr>
            </a:pPr>
            <a:endParaRPr lang="pl-PL"/>
          </a:p>
        </c:txPr>
        <c:crossAx val="80847232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/>
      <c:txPr>
        <a:bodyPr/>
        <a:lstStyle/>
        <a:p>
          <a:pPr>
            <a:defRPr sz="1000" b="0" i="0" u="none" strike="noStrike" baseline="0">
              <a:solidFill>
                <a:srgbClr val="000000"/>
              </a:solidFill>
              <a:latin typeface="Arial" pitchFamily="34" charset="0"/>
              <a:ea typeface="Calibri"/>
              <a:cs typeface="Arial" pitchFamily="34" charset="0"/>
            </a:defRPr>
          </a:pPr>
          <a:endParaRPr lang="pl-PL"/>
        </a:p>
      </c:txPr>
    </c:legend>
    <c:plotVisOnly val="1"/>
    <c:dispBlanksAs val="gap"/>
  </c:chart>
  <c:spPr>
    <a:solidFill>
      <a:srgbClr val="F79646">
        <a:lumMod val="20000"/>
        <a:lumOff val="80000"/>
      </a:srgbClr>
    </a:solidFill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pl-PL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style val="37"/>
  <c:chart>
    <c:autoTitleDeleted val="1"/>
    <c:view3D>
      <c:depthPercent val="100"/>
      <c:perspective val="30"/>
    </c:view3D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9.4352580927384064E-2"/>
          <c:y val="0.10220432646046819"/>
          <c:w val="0.80374914941188003"/>
          <c:h val="0.82875025712760031"/>
        </c:manualLayout>
      </c:layout>
      <c:bar3DChart>
        <c:barDir val="col"/>
        <c:grouping val="standard"/>
        <c:shape val="cylinder"/>
        <c:axId val="70551808"/>
        <c:axId val="70565888"/>
        <c:axId val="70100288"/>
      </c:bar3DChart>
      <c:catAx>
        <c:axId val="70551808"/>
        <c:scaling>
          <c:orientation val="minMax"/>
        </c:scaling>
        <c:axPos val="b"/>
        <c:numFmt formatCode="General" sourceLinked="1"/>
        <c:majorTickMark val="none"/>
        <c:tickLblPos val="nextTo"/>
        <c:crossAx val="70565888"/>
        <c:crosses val="autoZero"/>
        <c:auto val="1"/>
        <c:lblAlgn val="ctr"/>
        <c:lblOffset val="100"/>
      </c:catAx>
      <c:valAx>
        <c:axId val="70565888"/>
        <c:scaling>
          <c:orientation val="minMax"/>
        </c:scaling>
        <c:axPos val="l"/>
        <c:majorGridlines/>
        <c:numFmt formatCode="#,##0" sourceLinked="1"/>
        <c:majorTickMark val="none"/>
        <c:tickLblPos val="nextTo"/>
        <c:crossAx val="70551808"/>
        <c:crosses val="autoZero"/>
        <c:crossBetween val="between"/>
      </c:valAx>
      <c:serAx>
        <c:axId val="70100288"/>
        <c:scaling>
          <c:orientation val="minMax"/>
        </c:scaling>
        <c:delete val="1"/>
        <c:axPos val="b"/>
        <c:tickLblPos val="none"/>
        <c:crossAx val="70565888"/>
        <c:crosses val="autoZero"/>
      </c:serAx>
      <c:spPr>
        <a:noFill/>
        <a:ln w="25400">
          <a:noFill/>
        </a:ln>
      </c:spPr>
    </c:plotArea>
    <c:legend>
      <c:legendPos val="r"/>
      <c:layout/>
    </c:legend>
    <c:plotVisOnly val="1"/>
    <c:dispBlanksAs val="gap"/>
  </c:chart>
  <c:spPr>
    <a:blipFill>
      <a:blip xmlns:r="http://schemas.openxmlformats.org/officeDocument/2006/relationships" r:embed="rId1"/>
      <a:tile tx="0" ty="0" sx="100000" sy="100000" flip="none" algn="tl"/>
    </a:blipFill>
  </c:spPr>
  <c:externalData r:id="rId2"/>
  <c:userShapes r:id="rId3"/>
</c:chartSpace>
</file>

<file path=ppt/charts/chart5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37"/>
  <c:chart>
    <c:autoTitleDeleted val="1"/>
    <c:view3D>
      <c:depthPercent val="100"/>
      <c:perspective val="30"/>
    </c:view3D>
    <c:sideWall>
      <c:spPr>
        <a:noFill/>
      </c:spPr>
    </c:sideWall>
    <c:backWall>
      <c:spPr>
        <a:noFill/>
      </c:spPr>
    </c:backWall>
    <c:plotArea>
      <c:layout>
        <c:manualLayout>
          <c:layoutTarget val="inner"/>
          <c:xMode val="edge"/>
          <c:yMode val="edge"/>
          <c:x val="8.6089238845144148E-2"/>
          <c:y val="3.1154032854444458E-2"/>
          <c:w val="0.8077464275298939"/>
          <c:h val="0.89855020909362249"/>
        </c:manualLayout>
      </c:layout>
      <c:bar3DChart>
        <c:barDir val="col"/>
        <c:grouping val="standard"/>
        <c:shape val="cylinder"/>
        <c:axId val="86969728"/>
        <c:axId val="86979712"/>
        <c:axId val="80824960"/>
      </c:bar3DChart>
      <c:catAx>
        <c:axId val="86969728"/>
        <c:scaling>
          <c:orientation val="minMax"/>
        </c:scaling>
        <c:axPos val="b"/>
        <c:numFmt formatCode="General" sourceLinked="1"/>
        <c:majorTickMark val="none"/>
        <c:tickLblPos val="nextTo"/>
        <c:crossAx val="86979712"/>
        <c:crosses val="autoZero"/>
        <c:auto val="1"/>
        <c:lblAlgn val="ctr"/>
        <c:lblOffset val="100"/>
      </c:catAx>
      <c:valAx>
        <c:axId val="86979712"/>
        <c:scaling>
          <c:orientation val="minMax"/>
        </c:scaling>
        <c:axPos val="l"/>
        <c:majorGridlines/>
        <c:numFmt formatCode="#,##0" sourceLinked="1"/>
        <c:majorTickMark val="none"/>
        <c:tickLblPos val="nextTo"/>
        <c:crossAx val="86969728"/>
        <c:crosses val="autoZero"/>
        <c:crossBetween val="between"/>
      </c:valAx>
      <c:serAx>
        <c:axId val="80824960"/>
        <c:scaling>
          <c:orientation val="minMax"/>
        </c:scaling>
        <c:delete val="1"/>
        <c:axPos val="b"/>
        <c:tickLblPos val="none"/>
        <c:crossAx val="86979712"/>
        <c:crosses val="autoZero"/>
      </c:serAx>
      <c:spPr>
        <a:noFill/>
        <a:ln w="25400">
          <a:noFill/>
        </a:ln>
      </c:spPr>
    </c:plotArea>
    <c:legend>
      <c:legendPos val="r"/>
      <c:layout/>
    </c:legend>
    <c:plotVisOnly val="1"/>
    <c:dispBlanksAs val="gap"/>
  </c:chart>
  <c:spPr>
    <a:blipFill>
      <a:blip xmlns:r="http://schemas.openxmlformats.org/officeDocument/2006/relationships" r:embed="rId1"/>
      <a:tile tx="0" ty="0" sx="100000" sy="100000" flip="none" algn="tl"/>
    </a:blipFill>
  </c:spPr>
  <c:externalData r:id="rId2"/>
</c:chartSpace>
</file>

<file path=ppt/charts/chart5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37"/>
  <c:chart>
    <c:autoTitleDeleted val="1"/>
    <c:view3D>
      <c:depthPercent val="100"/>
      <c:perspective val="30"/>
    </c:view3D>
    <c:floor>
      <c:spPr>
        <a:solidFill>
          <a:srgbClr val="B4DE86"/>
        </a:solidFill>
      </c:spPr>
    </c:floor>
    <c:sideWall>
      <c:spPr>
        <a:noFill/>
      </c:spPr>
    </c:sideWall>
    <c:backWall>
      <c:spPr>
        <a:noFill/>
      </c:spPr>
    </c:backWall>
    <c:plotArea>
      <c:layout>
        <c:manualLayout>
          <c:layoutTarget val="inner"/>
          <c:xMode val="edge"/>
          <c:yMode val="edge"/>
          <c:x val="8.70699715764129E-2"/>
          <c:y val="3.2100713764044456E-2"/>
          <c:w val="0.79355759881153776"/>
          <c:h val="0.89008484485330408"/>
        </c:manualLayout>
      </c:layout>
      <c:bar3DChart>
        <c:barDir val="col"/>
        <c:grouping val="standard"/>
        <c:shape val="cylinder"/>
        <c:axId val="86993152"/>
        <c:axId val="87007232"/>
        <c:axId val="86999040"/>
      </c:bar3DChart>
      <c:catAx>
        <c:axId val="86993152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87007232"/>
        <c:crosses val="autoZero"/>
        <c:auto val="1"/>
        <c:lblAlgn val="ctr"/>
        <c:lblOffset val="100"/>
      </c:catAx>
      <c:valAx>
        <c:axId val="87007232"/>
        <c:scaling>
          <c:orientation val="minMax"/>
        </c:scaling>
        <c:axPos val="l"/>
        <c:majorGridlines/>
        <c:numFmt formatCode="#,##0" sourceLinked="1"/>
        <c:majorTickMark val="none"/>
        <c:tickLblPos val="nextTo"/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86993152"/>
        <c:crosses val="autoZero"/>
        <c:crossBetween val="between"/>
      </c:valAx>
      <c:serAx>
        <c:axId val="86999040"/>
        <c:scaling>
          <c:orientation val="minMax"/>
        </c:scaling>
        <c:delete val="1"/>
        <c:axPos val="b"/>
        <c:tickLblPos val="none"/>
        <c:crossAx val="87007232"/>
        <c:crosses val="autoZero"/>
      </c:serAx>
      <c:spPr>
        <a:noFill/>
        <a:ln w="25400">
          <a:noFill/>
        </a:ln>
      </c:spPr>
    </c:plotArea>
    <c:legend>
      <c:legendPos val="r"/>
      <c:layout/>
      <c:txPr>
        <a:bodyPr/>
        <a:lstStyle/>
        <a:p>
          <a:pPr>
            <a:defRPr sz="11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pl-PL"/>
    </a:p>
  </c:txPr>
  <c:externalData r:id="rId1"/>
</c:chartSpace>
</file>

<file path=ppt/charts/chart5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37"/>
  <c:chart>
    <c:autoTitleDeleted val="1"/>
    <c:view3D>
      <c:depthPercent val="100"/>
      <c:perspective val="30"/>
    </c:view3D>
    <c:floor>
      <c:spPr>
        <a:solidFill>
          <a:srgbClr val="4BACC6">
            <a:lumMod val="40000"/>
            <a:lumOff val="60000"/>
          </a:srgbClr>
        </a:solidFill>
      </c:spPr>
    </c:floor>
    <c:sideWall>
      <c:spPr>
        <a:noFill/>
      </c:spPr>
    </c:sideWall>
    <c:backWall>
      <c:spPr>
        <a:noFill/>
      </c:spPr>
    </c:backWall>
    <c:plotArea>
      <c:layout>
        <c:manualLayout>
          <c:layoutTarget val="inner"/>
          <c:xMode val="edge"/>
          <c:yMode val="edge"/>
          <c:x val="9.6434712760529062E-2"/>
          <c:y val="3.2100713764044456E-2"/>
          <c:w val="0.79547749365114795"/>
          <c:h val="0.8954674435080987"/>
        </c:manualLayout>
      </c:layout>
      <c:bar3DChart>
        <c:barDir val="col"/>
        <c:grouping val="standard"/>
        <c:shape val="cylinder"/>
        <c:axId val="87023616"/>
        <c:axId val="87025152"/>
        <c:axId val="87000384"/>
      </c:bar3DChart>
      <c:catAx>
        <c:axId val="87023616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 rot="0" vert="horz"/>
          <a:lstStyle/>
          <a:p>
            <a:pPr>
              <a:defRPr sz="105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87025152"/>
        <c:crosses val="autoZero"/>
        <c:auto val="1"/>
        <c:lblAlgn val="ctr"/>
        <c:lblOffset val="100"/>
      </c:catAx>
      <c:valAx>
        <c:axId val="87025152"/>
        <c:scaling>
          <c:orientation val="minMax"/>
        </c:scaling>
        <c:axPos val="l"/>
        <c:majorGridlines/>
        <c:numFmt formatCode="#,##0" sourceLinked="1"/>
        <c:majorTickMark val="none"/>
        <c:tickLblPos val="nextTo"/>
        <c:txPr>
          <a:bodyPr rot="0" vert="horz"/>
          <a:lstStyle/>
          <a:p>
            <a:pPr>
              <a:defRPr sz="105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87023616"/>
        <c:crosses val="autoZero"/>
        <c:crossBetween val="between"/>
      </c:valAx>
      <c:serAx>
        <c:axId val="87000384"/>
        <c:scaling>
          <c:orientation val="minMax"/>
        </c:scaling>
        <c:delete val="1"/>
        <c:axPos val="b"/>
        <c:tickLblPos val="none"/>
        <c:crossAx val="87025152"/>
        <c:crosses val="autoZero"/>
      </c:serAx>
      <c:spPr>
        <a:noFill/>
        <a:ln w="25400">
          <a:noFill/>
        </a:ln>
      </c:spPr>
    </c:plotArea>
    <c:legend>
      <c:legendPos val="r"/>
      <c:layout/>
      <c:txPr>
        <a:bodyPr/>
        <a:lstStyle/>
        <a:p>
          <a:pPr>
            <a:defRPr sz="105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pl-PL"/>
    </a:p>
  </c:txPr>
  <c:externalData r:id="rId1"/>
</c:chartSpace>
</file>

<file path=ppt/charts/chart5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37"/>
  <c:chart>
    <c:autoTitleDeleted val="1"/>
    <c:view3D>
      <c:depthPercent val="100"/>
      <c:perspective val="30"/>
    </c:view3D>
    <c:floor>
      <c:spPr>
        <a:solidFill>
          <a:srgbClr val="B4DE86"/>
        </a:solidFill>
      </c:spPr>
    </c:floor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9.9965945812784132E-2"/>
          <c:y val="1.5605023985726298E-2"/>
          <c:w val="0.79354823670385843"/>
          <c:h val="0.91315491357062339"/>
        </c:manualLayout>
      </c:layout>
      <c:bar3DChart>
        <c:barDir val="col"/>
        <c:grouping val="standard"/>
        <c:ser>
          <c:idx val="0"/>
          <c:order val="0"/>
          <c:tx>
            <c:strRef>
              <c:f>'Rozdziały I-V 2015'!$I$53</c:f>
              <c:strCache>
                <c:ptCount val="1"/>
                <c:pt idx="0">
                  <c:v>Wykonanie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</c:spPr>
          <c:cat>
            <c:strRef>
              <c:f>'Rozdziały I-V 2015'!$H$54:$H$56</c:f>
              <c:strCache>
                <c:ptCount val="3"/>
                <c:pt idx="0">
                  <c:v>Ogółem 61,76%</c:v>
                </c:pt>
                <c:pt idx="1">
                  <c:v>Płace i pochodne 59,72%</c:v>
                </c:pt>
                <c:pt idx="2">
                  <c:v>Wydatki rzeczowe 80,36%</c:v>
                </c:pt>
              </c:strCache>
            </c:strRef>
          </c:cat>
          <c:val>
            <c:numRef>
              <c:f>'Rozdziały I-V 2015'!$I$54:$I$56</c:f>
              <c:numCache>
                <c:formatCode>#,##0</c:formatCode>
                <c:ptCount val="3"/>
                <c:pt idx="0">
                  <c:v>4692711.4300000006</c:v>
                </c:pt>
                <c:pt idx="1">
                  <c:v>4087182.1699999995</c:v>
                </c:pt>
                <c:pt idx="2">
                  <c:v>605529.26000000024</c:v>
                </c:pt>
              </c:numCache>
            </c:numRef>
          </c:val>
        </c:ser>
        <c:ser>
          <c:idx val="1"/>
          <c:order val="1"/>
          <c:tx>
            <c:strRef>
              <c:f>'Rozdziały I-V 2015'!$J$53</c:f>
              <c:strCache>
                <c:ptCount val="1"/>
                <c:pt idx="0">
                  <c:v>Pozostało</c:v>
                </c:pt>
              </c:strCache>
            </c:strRef>
          </c:tx>
          <c:spPr>
            <a:solidFill>
              <a:srgbClr val="FFFF99"/>
            </a:solidFill>
          </c:spPr>
          <c:cat>
            <c:strRef>
              <c:f>'Rozdziały I-V 2015'!$H$54:$H$56</c:f>
              <c:strCache>
                <c:ptCount val="3"/>
                <c:pt idx="0">
                  <c:v>Ogółem 61,76%</c:v>
                </c:pt>
                <c:pt idx="1">
                  <c:v>Płace i pochodne 59,72%</c:v>
                </c:pt>
                <c:pt idx="2">
                  <c:v>Wydatki rzeczowe 80,36%</c:v>
                </c:pt>
              </c:strCache>
            </c:strRef>
          </c:cat>
          <c:val>
            <c:numRef>
              <c:f>'Rozdziały I-V 2015'!$J$54:$J$56</c:f>
              <c:numCache>
                <c:formatCode>#,##0</c:formatCode>
                <c:ptCount val="3"/>
                <c:pt idx="0">
                  <c:v>2905223.5700000003</c:v>
                </c:pt>
                <c:pt idx="1">
                  <c:v>2757196.83</c:v>
                </c:pt>
                <c:pt idx="2">
                  <c:v>148026.73999999976</c:v>
                </c:pt>
              </c:numCache>
            </c:numRef>
          </c:val>
        </c:ser>
        <c:shape val="cylinder"/>
        <c:axId val="87067648"/>
        <c:axId val="87077632"/>
        <c:axId val="87002624"/>
      </c:bar3DChart>
      <c:catAx>
        <c:axId val="87067648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defRPr>
            </a:pPr>
            <a:endParaRPr lang="pl-PL"/>
          </a:p>
        </c:txPr>
        <c:crossAx val="87077632"/>
        <c:crosses val="autoZero"/>
        <c:auto val="1"/>
        <c:lblAlgn val="ctr"/>
        <c:lblOffset val="100"/>
      </c:catAx>
      <c:valAx>
        <c:axId val="87077632"/>
        <c:scaling>
          <c:orientation val="minMax"/>
        </c:scaling>
        <c:axPos val="l"/>
        <c:majorGridlines/>
        <c:numFmt formatCode="#,##0" sourceLinked="1"/>
        <c:maj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defRPr>
            </a:pPr>
            <a:endParaRPr lang="pl-PL"/>
          </a:p>
        </c:txPr>
        <c:crossAx val="87067648"/>
        <c:crosses val="autoZero"/>
        <c:crossBetween val="between"/>
      </c:valAx>
      <c:serAx>
        <c:axId val="87002624"/>
        <c:scaling>
          <c:orientation val="minMax"/>
        </c:scaling>
        <c:delete val="1"/>
        <c:axPos val="b"/>
        <c:tickLblPos val="none"/>
        <c:crossAx val="87077632"/>
        <c:crosses val="autoZero"/>
      </c:ser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88737957687241098"/>
          <c:y val="0.45066509003553334"/>
          <c:w val="0.11262042312758899"/>
          <c:h val="9.8669819928933228E-2"/>
        </c:manualLayout>
      </c:layout>
      <c:txPr>
        <a:bodyPr/>
        <a:lstStyle/>
        <a:p>
          <a:pPr>
            <a:defRPr sz="1000" b="0" i="0" u="none" strike="noStrike" baseline="0">
              <a:solidFill>
                <a:srgbClr val="000000"/>
              </a:solidFill>
              <a:latin typeface="Arial" pitchFamily="34" charset="0"/>
              <a:ea typeface="Calibri"/>
              <a:cs typeface="Arial" pitchFamily="34" charset="0"/>
            </a:defRPr>
          </a:pPr>
          <a:endParaRPr lang="pl-PL"/>
        </a:p>
      </c:txPr>
    </c:legend>
    <c:plotVisOnly val="1"/>
    <c:dispBlanksAs val="gap"/>
  </c:chart>
  <c:spPr>
    <a:solidFill>
      <a:srgbClr val="F79646">
        <a:lumMod val="20000"/>
        <a:lumOff val="80000"/>
      </a:srgbClr>
    </a:solidFill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pl-PL"/>
    </a:p>
  </c:txPr>
  <c:externalData r:id="rId1"/>
</c:chartSpace>
</file>

<file path=ppt/charts/chart5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37"/>
  <c:chart>
    <c:autoTitleDeleted val="1"/>
    <c:view3D>
      <c:depthPercent val="100"/>
      <c:perspective val="30"/>
    </c:view3D>
    <c:sideWall>
      <c:spPr>
        <a:noFill/>
      </c:spPr>
    </c:sideWall>
    <c:backWall>
      <c:spPr>
        <a:noFill/>
      </c:spPr>
    </c:backWall>
    <c:plotArea>
      <c:layout>
        <c:manualLayout>
          <c:layoutTarget val="inner"/>
          <c:xMode val="edge"/>
          <c:yMode val="edge"/>
          <c:x val="7.9916399338971655E-2"/>
          <c:y val="3.6766098176233435E-2"/>
          <c:w val="0.80928963740643622"/>
          <c:h val="0.89855020909362249"/>
        </c:manualLayout>
      </c:layout>
      <c:bar3DChart>
        <c:barDir val="col"/>
        <c:grouping val="standard"/>
        <c:shape val="cylinder"/>
        <c:axId val="87167360"/>
        <c:axId val="87168896"/>
        <c:axId val="87070016"/>
      </c:bar3DChart>
      <c:catAx>
        <c:axId val="87167360"/>
        <c:scaling>
          <c:orientation val="minMax"/>
        </c:scaling>
        <c:axPos val="b"/>
        <c:numFmt formatCode="General" sourceLinked="1"/>
        <c:majorTickMark val="none"/>
        <c:tickLblPos val="nextTo"/>
        <c:crossAx val="87168896"/>
        <c:crosses val="autoZero"/>
        <c:auto val="1"/>
        <c:lblAlgn val="ctr"/>
        <c:lblOffset val="100"/>
      </c:catAx>
      <c:valAx>
        <c:axId val="87168896"/>
        <c:scaling>
          <c:orientation val="minMax"/>
        </c:scaling>
        <c:axPos val="l"/>
        <c:majorGridlines/>
        <c:numFmt formatCode="#,##0" sourceLinked="1"/>
        <c:majorTickMark val="none"/>
        <c:tickLblPos val="nextTo"/>
        <c:crossAx val="87167360"/>
        <c:crosses val="autoZero"/>
        <c:crossBetween val="between"/>
      </c:valAx>
      <c:serAx>
        <c:axId val="87070016"/>
        <c:scaling>
          <c:orientation val="minMax"/>
        </c:scaling>
        <c:delete val="1"/>
        <c:axPos val="b"/>
        <c:tickLblPos val="none"/>
        <c:crossAx val="87168896"/>
        <c:crosses val="autoZero"/>
      </c:serAx>
      <c:spPr>
        <a:noFill/>
        <a:ln w="25400">
          <a:noFill/>
        </a:ln>
      </c:spPr>
    </c:plotArea>
    <c:legend>
      <c:legendPos val="r"/>
      <c:layout/>
    </c:legend>
    <c:plotVisOnly val="1"/>
    <c:dispBlanksAs val="gap"/>
  </c:chart>
  <c:spPr>
    <a:blipFill>
      <a:blip xmlns:r="http://schemas.openxmlformats.org/officeDocument/2006/relationships" r:embed="rId1"/>
      <a:tile tx="0" ty="0" sx="100000" sy="100000" flip="none" algn="tl"/>
    </a:blipFill>
  </c:spPr>
  <c:externalData r:id="rId2"/>
</c:chartSpace>
</file>

<file path=ppt/charts/chart5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37"/>
  <c:chart>
    <c:autoTitleDeleted val="1"/>
    <c:view3D>
      <c:depthPercent val="100"/>
      <c:perspective val="30"/>
    </c:view3D>
    <c:floor>
      <c:spPr>
        <a:solidFill>
          <a:srgbClr val="B4DE86"/>
        </a:solidFill>
      </c:spPr>
    </c:floor>
    <c:sideWall>
      <c:spPr>
        <a:noFill/>
      </c:spPr>
    </c:sideWall>
    <c:backWall>
      <c:spPr>
        <a:noFill/>
      </c:spPr>
    </c:backWall>
    <c:plotArea>
      <c:layout>
        <c:manualLayout>
          <c:layoutTarget val="inner"/>
          <c:xMode val="edge"/>
          <c:yMode val="edge"/>
          <c:x val="8.7847382036916527E-2"/>
          <c:y val="3.1582960316237266E-2"/>
          <c:w val="0.79643854055898555"/>
          <c:h val="0.89185766993631488"/>
        </c:manualLayout>
      </c:layout>
      <c:bar3DChart>
        <c:barDir val="col"/>
        <c:grouping val="standard"/>
        <c:shape val="cylinder"/>
        <c:axId val="87206912"/>
        <c:axId val="87216896"/>
        <c:axId val="87071360"/>
      </c:bar3DChart>
      <c:catAx>
        <c:axId val="87206912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87216896"/>
        <c:crosses val="autoZero"/>
        <c:auto val="1"/>
        <c:lblAlgn val="ctr"/>
        <c:lblOffset val="100"/>
      </c:catAx>
      <c:valAx>
        <c:axId val="87216896"/>
        <c:scaling>
          <c:orientation val="minMax"/>
        </c:scaling>
        <c:axPos val="l"/>
        <c:majorGridlines/>
        <c:numFmt formatCode="#,##0" sourceLinked="1"/>
        <c:majorTickMark val="none"/>
        <c:tickLblPos val="nextTo"/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87206912"/>
        <c:crosses val="autoZero"/>
        <c:crossBetween val="between"/>
      </c:valAx>
      <c:serAx>
        <c:axId val="87071360"/>
        <c:scaling>
          <c:orientation val="minMax"/>
        </c:scaling>
        <c:delete val="1"/>
        <c:axPos val="b"/>
        <c:tickLblPos val="none"/>
        <c:crossAx val="87216896"/>
        <c:crosses val="autoZero"/>
      </c:serAx>
      <c:spPr>
        <a:noFill/>
        <a:ln w="25400">
          <a:noFill/>
        </a:ln>
      </c:spPr>
    </c:plotArea>
    <c:legend>
      <c:legendPos val="r"/>
      <c:layout/>
      <c:txPr>
        <a:bodyPr/>
        <a:lstStyle/>
        <a:p>
          <a:pPr>
            <a:defRPr sz="11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pl-PL"/>
    </a:p>
  </c:txPr>
  <c:externalData r:id="rId1"/>
</c:chartSpace>
</file>

<file path=ppt/charts/chart5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37"/>
  <c:chart>
    <c:autoTitleDeleted val="1"/>
    <c:view3D>
      <c:depthPercent val="100"/>
      <c:perspective val="30"/>
    </c:view3D>
    <c:floor>
      <c:spPr>
        <a:solidFill>
          <a:srgbClr val="4BACC6">
            <a:lumMod val="40000"/>
            <a:lumOff val="60000"/>
          </a:srgbClr>
        </a:solidFill>
      </c:spPr>
    </c:floor>
    <c:sideWall>
      <c:spPr>
        <a:noFill/>
      </c:spPr>
    </c:sideWall>
    <c:backWall>
      <c:spPr>
        <a:noFill/>
      </c:spPr>
    </c:backWall>
    <c:plotArea>
      <c:layout/>
      <c:bar3DChart>
        <c:barDir val="col"/>
        <c:grouping val="standard"/>
        <c:shape val="cylinder"/>
        <c:axId val="87241472"/>
        <c:axId val="87243008"/>
        <c:axId val="87195648"/>
      </c:bar3DChart>
      <c:catAx>
        <c:axId val="87241472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 rot="0" vert="horz"/>
          <a:lstStyle/>
          <a:p>
            <a:pPr>
              <a:defRPr sz="105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87243008"/>
        <c:crosses val="autoZero"/>
        <c:auto val="1"/>
        <c:lblAlgn val="ctr"/>
        <c:lblOffset val="100"/>
      </c:catAx>
      <c:valAx>
        <c:axId val="87243008"/>
        <c:scaling>
          <c:orientation val="minMax"/>
        </c:scaling>
        <c:axPos val="l"/>
        <c:majorGridlines/>
        <c:numFmt formatCode="#,##0" sourceLinked="1"/>
        <c:majorTickMark val="none"/>
        <c:tickLblPos val="nextTo"/>
        <c:txPr>
          <a:bodyPr rot="0" vert="horz"/>
          <a:lstStyle/>
          <a:p>
            <a:pPr>
              <a:defRPr sz="105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87241472"/>
        <c:crosses val="autoZero"/>
        <c:crossBetween val="between"/>
      </c:valAx>
      <c:serAx>
        <c:axId val="87195648"/>
        <c:scaling>
          <c:orientation val="minMax"/>
        </c:scaling>
        <c:delete val="1"/>
        <c:axPos val="b"/>
        <c:tickLblPos val="none"/>
        <c:crossAx val="87243008"/>
        <c:crosses val="autoZero"/>
      </c:serAx>
      <c:spPr>
        <a:noFill/>
        <a:ln w="25400">
          <a:noFill/>
        </a:ln>
      </c:spPr>
    </c:plotArea>
    <c:legend>
      <c:legendPos val="r"/>
      <c:layout/>
      <c:txPr>
        <a:bodyPr/>
        <a:lstStyle/>
        <a:p>
          <a:pPr>
            <a:defRPr sz="105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pl-PL"/>
    </a:p>
  </c:txPr>
  <c:externalData r:id="rId1"/>
</c:chartSpace>
</file>

<file path=ppt/charts/chart5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37"/>
  <c:chart>
    <c:autoTitleDeleted val="1"/>
    <c:view3D>
      <c:depthPercent val="100"/>
      <c:perspective val="30"/>
    </c:view3D>
    <c:floor>
      <c:spPr>
        <a:solidFill>
          <a:srgbClr val="B4DE86"/>
        </a:solidFill>
      </c:spPr>
    </c:floor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8.6732104841203833E-2"/>
          <c:y val="1.763692923008555E-2"/>
          <c:w val="0.79168831090839764"/>
          <c:h val="0.9263609598933451"/>
        </c:manualLayout>
      </c:layout>
      <c:bar3DChart>
        <c:barDir val="col"/>
        <c:grouping val="standard"/>
        <c:ser>
          <c:idx val="0"/>
          <c:order val="0"/>
          <c:tx>
            <c:strRef>
              <c:f>'Rozdziały I-V 2015'!$I$57</c:f>
              <c:strCache>
                <c:ptCount val="1"/>
                <c:pt idx="0">
                  <c:v>Wykonanie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</c:spPr>
          <c:cat>
            <c:strRef>
              <c:f>'Rozdziały I-V 2015'!$H$58:$H$60</c:f>
              <c:strCache>
                <c:ptCount val="3"/>
                <c:pt idx="0">
                  <c:v>Ogółem 59,94%</c:v>
                </c:pt>
                <c:pt idx="1">
                  <c:v>Płace i pochodne 58,78%</c:v>
                </c:pt>
                <c:pt idx="2">
                  <c:v>Wydatki rzeczowe 74,08%</c:v>
                </c:pt>
              </c:strCache>
            </c:strRef>
          </c:cat>
          <c:val>
            <c:numRef>
              <c:f>'Rozdziały I-V 2015'!$I$58:$I$60</c:f>
              <c:numCache>
                <c:formatCode>#,##0</c:formatCode>
                <c:ptCount val="3"/>
                <c:pt idx="0">
                  <c:v>2637351.52</c:v>
                </c:pt>
                <c:pt idx="1">
                  <c:v>2390579.13</c:v>
                </c:pt>
                <c:pt idx="2">
                  <c:v>246772.3900000001</c:v>
                </c:pt>
              </c:numCache>
            </c:numRef>
          </c:val>
        </c:ser>
        <c:ser>
          <c:idx val="1"/>
          <c:order val="1"/>
          <c:tx>
            <c:strRef>
              <c:f>'Rozdziały I-V 2015'!$J$57</c:f>
              <c:strCache>
                <c:ptCount val="1"/>
                <c:pt idx="0">
                  <c:v>Pozostało</c:v>
                </c:pt>
              </c:strCache>
            </c:strRef>
          </c:tx>
          <c:spPr>
            <a:solidFill>
              <a:srgbClr val="FFFF99"/>
            </a:solidFill>
          </c:spPr>
          <c:cat>
            <c:strRef>
              <c:f>'Rozdziały I-V 2015'!$H$58:$H$60</c:f>
              <c:strCache>
                <c:ptCount val="3"/>
                <c:pt idx="0">
                  <c:v>Ogółem 59,94%</c:v>
                </c:pt>
                <c:pt idx="1">
                  <c:v>Płace i pochodne 58,78%</c:v>
                </c:pt>
                <c:pt idx="2">
                  <c:v>Wydatki rzeczowe 74,08%</c:v>
                </c:pt>
              </c:strCache>
            </c:strRef>
          </c:cat>
          <c:val>
            <c:numRef>
              <c:f>'Rozdziały I-V 2015'!$J$58:$J$60</c:f>
              <c:numCache>
                <c:formatCode>#,##0</c:formatCode>
                <c:ptCount val="3"/>
                <c:pt idx="0">
                  <c:v>1762799.48</c:v>
                </c:pt>
                <c:pt idx="1">
                  <c:v>1676456.87</c:v>
                </c:pt>
                <c:pt idx="2">
                  <c:v>86342.609999999884</c:v>
                </c:pt>
              </c:numCache>
            </c:numRef>
          </c:val>
        </c:ser>
        <c:shape val="cylinder"/>
        <c:axId val="87277568"/>
        <c:axId val="87279104"/>
        <c:axId val="87197888"/>
      </c:bar3DChart>
      <c:catAx>
        <c:axId val="87277568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defRPr>
            </a:pPr>
            <a:endParaRPr lang="pl-PL"/>
          </a:p>
        </c:txPr>
        <c:crossAx val="87279104"/>
        <c:crosses val="autoZero"/>
        <c:auto val="1"/>
        <c:lblAlgn val="ctr"/>
        <c:lblOffset val="100"/>
      </c:catAx>
      <c:valAx>
        <c:axId val="87279104"/>
        <c:scaling>
          <c:orientation val="minMax"/>
        </c:scaling>
        <c:axPos val="l"/>
        <c:majorGridlines/>
        <c:numFmt formatCode="#,##0" sourceLinked="1"/>
        <c:maj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defRPr>
            </a:pPr>
            <a:endParaRPr lang="pl-PL"/>
          </a:p>
        </c:txPr>
        <c:crossAx val="87277568"/>
        <c:crosses val="autoZero"/>
        <c:crossBetween val="between"/>
      </c:valAx>
      <c:serAx>
        <c:axId val="87197888"/>
        <c:scaling>
          <c:orientation val="minMax"/>
        </c:scaling>
        <c:delete val="1"/>
        <c:axPos val="b"/>
        <c:tickLblPos val="none"/>
        <c:crossAx val="87279104"/>
        <c:crosses val="autoZero"/>
      </c:ser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88636497846585616"/>
          <c:y val="0.44984284153612564"/>
          <c:w val="0.11363502153414387"/>
          <c:h val="0.10031431692774874"/>
        </c:manualLayout>
      </c:layout>
      <c:txPr>
        <a:bodyPr/>
        <a:lstStyle/>
        <a:p>
          <a:pPr>
            <a:defRPr sz="1000" b="0" i="0" u="none" strike="noStrike" baseline="0">
              <a:solidFill>
                <a:srgbClr val="000000"/>
              </a:solidFill>
              <a:latin typeface="Arial" pitchFamily="34" charset="0"/>
              <a:ea typeface="Calibri"/>
              <a:cs typeface="Arial" pitchFamily="34" charset="0"/>
            </a:defRPr>
          </a:pPr>
          <a:endParaRPr lang="pl-PL"/>
        </a:p>
      </c:txPr>
    </c:legend>
    <c:plotVisOnly val="1"/>
    <c:dispBlanksAs val="gap"/>
  </c:chart>
  <c:spPr>
    <a:solidFill>
      <a:srgbClr val="F79646">
        <a:lumMod val="20000"/>
        <a:lumOff val="80000"/>
      </a:srgbClr>
    </a:solidFill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pl-PL"/>
    </a:p>
  </c:txPr>
  <c:externalData r:id="rId1"/>
</c:chartSpace>
</file>

<file path=ppt/charts/chart5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37"/>
  <c:chart>
    <c:autoTitleDeleted val="1"/>
    <c:view3D>
      <c:depthPercent val="100"/>
      <c:perspective val="30"/>
    </c:view3D>
    <c:sideWall>
      <c:spPr>
        <a:noFill/>
      </c:spPr>
    </c:sideWall>
    <c:backWall>
      <c:spPr>
        <a:noFill/>
      </c:spPr>
    </c:backWall>
    <c:plotArea>
      <c:layout>
        <c:manualLayout>
          <c:layoutTarget val="inner"/>
          <c:xMode val="edge"/>
          <c:yMode val="edge"/>
          <c:x val="7.8373189462428314E-2"/>
          <c:y val="3.1154032854444458E-2"/>
          <c:w val="0.81083284728297855"/>
          <c:h val="0.91258037239809564"/>
        </c:manualLayout>
      </c:layout>
      <c:bar3DChart>
        <c:barDir val="col"/>
        <c:grouping val="standard"/>
        <c:shape val="cylinder"/>
        <c:axId val="87151360"/>
        <c:axId val="87152896"/>
        <c:axId val="87285760"/>
      </c:bar3DChart>
      <c:catAx>
        <c:axId val="87151360"/>
        <c:scaling>
          <c:orientation val="minMax"/>
        </c:scaling>
        <c:axPos val="b"/>
        <c:numFmt formatCode="General" sourceLinked="1"/>
        <c:majorTickMark val="none"/>
        <c:tickLblPos val="nextTo"/>
        <c:crossAx val="87152896"/>
        <c:crosses val="autoZero"/>
        <c:auto val="1"/>
        <c:lblAlgn val="ctr"/>
        <c:lblOffset val="100"/>
      </c:catAx>
      <c:valAx>
        <c:axId val="87152896"/>
        <c:scaling>
          <c:orientation val="minMax"/>
        </c:scaling>
        <c:axPos val="l"/>
        <c:majorGridlines/>
        <c:numFmt formatCode="#,##0" sourceLinked="1"/>
        <c:majorTickMark val="none"/>
        <c:tickLblPos val="nextTo"/>
        <c:crossAx val="87151360"/>
        <c:crosses val="autoZero"/>
        <c:crossBetween val="between"/>
      </c:valAx>
      <c:serAx>
        <c:axId val="87285760"/>
        <c:scaling>
          <c:orientation val="minMax"/>
        </c:scaling>
        <c:delete val="1"/>
        <c:axPos val="b"/>
        <c:tickLblPos val="none"/>
        <c:crossAx val="87152896"/>
        <c:crosses val="autoZero"/>
      </c:serAx>
      <c:spPr>
        <a:noFill/>
        <a:ln w="25400">
          <a:noFill/>
        </a:ln>
      </c:spPr>
    </c:plotArea>
    <c:legend>
      <c:legendPos val="r"/>
      <c:layout/>
    </c:legend>
    <c:plotVisOnly val="1"/>
    <c:dispBlanksAs val="gap"/>
  </c:chart>
  <c:spPr>
    <a:blipFill>
      <a:blip xmlns:r="http://schemas.openxmlformats.org/officeDocument/2006/relationships" r:embed="rId1"/>
      <a:tile tx="0" ty="0" sx="100000" sy="100000" flip="none" algn="tl"/>
    </a:blipFill>
  </c:spPr>
  <c:externalData r:id="rId2"/>
</c:chartSpace>
</file>

<file path=ppt/charts/chart5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37"/>
  <c:chart>
    <c:autoTitleDeleted val="1"/>
    <c:view3D>
      <c:depthPercent val="100"/>
      <c:perspective val="30"/>
    </c:view3D>
    <c:floor>
      <c:spPr>
        <a:solidFill>
          <a:srgbClr val="B4DE86"/>
        </a:solidFill>
      </c:spPr>
    </c:floor>
    <c:sideWall>
      <c:spPr>
        <a:noFill/>
      </c:spPr>
    </c:sideWall>
    <c:backWall>
      <c:spPr>
        <a:noFill/>
      </c:spPr>
    </c:backWall>
    <c:plotArea>
      <c:layout>
        <c:manualLayout>
          <c:layoutTarget val="inner"/>
          <c:xMode val="edge"/>
          <c:yMode val="edge"/>
          <c:x val="8.7847382036916527E-2"/>
          <c:y val="2.0535514268906388E-2"/>
          <c:w val="0.79643854055898555"/>
          <c:h val="0.89008484485330408"/>
        </c:manualLayout>
      </c:layout>
      <c:bar3DChart>
        <c:barDir val="col"/>
        <c:grouping val="standard"/>
        <c:shape val="cylinder"/>
        <c:axId val="87965056"/>
        <c:axId val="87979136"/>
        <c:axId val="87287104"/>
      </c:bar3DChart>
      <c:catAx>
        <c:axId val="87965056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87979136"/>
        <c:crosses val="autoZero"/>
        <c:auto val="1"/>
        <c:lblAlgn val="ctr"/>
        <c:lblOffset val="100"/>
      </c:catAx>
      <c:valAx>
        <c:axId val="87979136"/>
        <c:scaling>
          <c:orientation val="minMax"/>
        </c:scaling>
        <c:axPos val="l"/>
        <c:majorGridlines/>
        <c:numFmt formatCode="#,##0" sourceLinked="1"/>
        <c:majorTickMark val="none"/>
        <c:tickLblPos val="nextTo"/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87965056"/>
        <c:crosses val="autoZero"/>
        <c:crossBetween val="between"/>
      </c:valAx>
      <c:serAx>
        <c:axId val="87287104"/>
        <c:scaling>
          <c:orientation val="minMax"/>
        </c:scaling>
        <c:delete val="1"/>
        <c:axPos val="b"/>
        <c:tickLblPos val="none"/>
        <c:crossAx val="87979136"/>
        <c:crosses val="autoZero"/>
      </c:serAx>
      <c:spPr>
        <a:noFill/>
        <a:ln w="25400">
          <a:noFill/>
        </a:ln>
      </c:spPr>
    </c:plotArea>
    <c:legend>
      <c:legendPos val="r"/>
      <c:layout/>
      <c:txPr>
        <a:bodyPr/>
        <a:lstStyle/>
        <a:p>
          <a:pPr>
            <a:defRPr sz="11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pl-PL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style val="37"/>
  <c:chart>
    <c:autoTitleDeleted val="1"/>
    <c:view3D>
      <c:depthPercent val="100"/>
      <c:perspective val="30"/>
    </c:view3D>
    <c:floor>
      <c:spPr>
        <a:noFill/>
        <a:ln w="9525">
          <a:noFill/>
        </a:ln>
      </c:spPr>
    </c:floor>
    <c:sideWall>
      <c:spPr>
        <a:noFill/>
      </c:spPr>
    </c:sideWall>
    <c:backWall>
      <c:spPr>
        <a:noFill/>
      </c:spPr>
    </c:backWall>
    <c:plotArea>
      <c:layout>
        <c:manualLayout>
          <c:layoutTarget val="inner"/>
          <c:xMode val="edge"/>
          <c:yMode val="edge"/>
          <c:x val="0.11306844876975922"/>
          <c:y val="4.730683518824709E-2"/>
          <c:w val="0.78411319392648526"/>
          <c:h val="0.84484329783463252"/>
        </c:manualLayout>
      </c:layout>
      <c:bar3DChart>
        <c:barDir val="col"/>
        <c:grouping val="standard"/>
        <c:shape val="cylinder"/>
        <c:axId val="77560064"/>
        <c:axId val="77561856"/>
        <c:axId val="70101632"/>
      </c:bar3DChart>
      <c:catAx>
        <c:axId val="77560064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77561856"/>
        <c:crosses val="autoZero"/>
        <c:auto val="1"/>
        <c:lblAlgn val="ctr"/>
        <c:lblOffset val="100"/>
      </c:catAx>
      <c:valAx>
        <c:axId val="77561856"/>
        <c:scaling>
          <c:orientation val="minMax"/>
        </c:scaling>
        <c:axPos val="l"/>
        <c:majorGridlines/>
        <c:numFmt formatCode="#,##0" sourceLinked="1"/>
        <c:majorTickMark val="none"/>
        <c:tickLblPos val="nextTo"/>
        <c:spPr>
          <a:noFill/>
        </c:spPr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77560064"/>
        <c:crosses val="autoZero"/>
        <c:crossBetween val="between"/>
      </c:valAx>
      <c:serAx>
        <c:axId val="70101632"/>
        <c:scaling>
          <c:orientation val="minMax"/>
        </c:scaling>
        <c:delete val="1"/>
        <c:axPos val="b"/>
        <c:tickLblPos val="none"/>
        <c:crossAx val="77561856"/>
        <c:crosses val="autoZero"/>
      </c:serAx>
      <c:spPr>
        <a:noFill/>
        <a:ln w="25400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pl-PL"/>
    </a:p>
  </c:txPr>
  <c:externalData r:id="rId1"/>
  <c:userShapes r:id="rId2"/>
</c:chartSpace>
</file>

<file path=ppt/charts/chart6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37"/>
  <c:chart>
    <c:autoTitleDeleted val="1"/>
    <c:view3D>
      <c:depthPercent val="100"/>
      <c:perspective val="30"/>
    </c:view3D>
    <c:floor>
      <c:spPr>
        <a:solidFill>
          <a:srgbClr val="4BACC6">
            <a:lumMod val="40000"/>
            <a:lumOff val="60000"/>
          </a:srgbClr>
        </a:solidFill>
      </c:spPr>
    </c:floor>
    <c:sideWall>
      <c:spPr>
        <a:noFill/>
      </c:spPr>
    </c:sideWall>
    <c:backWall>
      <c:spPr>
        <a:noFill/>
      </c:spPr>
    </c:backWall>
    <c:plotArea>
      <c:layout/>
      <c:bar3DChart>
        <c:barDir val="col"/>
        <c:grouping val="standard"/>
        <c:shape val="cylinder"/>
        <c:axId val="88007808"/>
        <c:axId val="88009344"/>
        <c:axId val="87288448"/>
      </c:bar3DChart>
      <c:catAx>
        <c:axId val="88007808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 rot="0" vert="horz"/>
          <a:lstStyle/>
          <a:p>
            <a:pPr>
              <a:defRPr sz="105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88009344"/>
        <c:crosses val="autoZero"/>
        <c:auto val="1"/>
        <c:lblAlgn val="ctr"/>
        <c:lblOffset val="100"/>
      </c:catAx>
      <c:valAx>
        <c:axId val="88009344"/>
        <c:scaling>
          <c:orientation val="minMax"/>
        </c:scaling>
        <c:axPos val="l"/>
        <c:majorGridlines/>
        <c:numFmt formatCode="#,##0" sourceLinked="1"/>
        <c:majorTickMark val="none"/>
        <c:tickLblPos val="nextTo"/>
        <c:txPr>
          <a:bodyPr rot="0" vert="horz"/>
          <a:lstStyle/>
          <a:p>
            <a:pPr>
              <a:defRPr sz="105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88007808"/>
        <c:crosses val="autoZero"/>
        <c:crossBetween val="between"/>
      </c:valAx>
      <c:serAx>
        <c:axId val="87288448"/>
        <c:scaling>
          <c:orientation val="minMax"/>
        </c:scaling>
        <c:delete val="1"/>
        <c:axPos val="b"/>
        <c:tickLblPos val="none"/>
        <c:crossAx val="88009344"/>
        <c:crosses val="autoZero"/>
      </c:serAx>
      <c:spPr>
        <a:noFill/>
        <a:ln w="25400">
          <a:noFill/>
        </a:ln>
      </c:spPr>
    </c:plotArea>
    <c:legend>
      <c:legendPos val="r"/>
      <c:layout/>
      <c:txPr>
        <a:bodyPr/>
        <a:lstStyle/>
        <a:p>
          <a:pPr>
            <a:defRPr sz="105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pl-PL"/>
    </a:p>
  </c:txPr>
  <c:externalData r:id="rId1"/>
</c:chartSpace>
</file>

<file path=ppt/charts/chart6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37"/>
  <c:chart>
    <c:autoTitleDeleted val="1"/>
    <c:view3D>
      <c:depthPercent val="100"/>
      <c:perspective val="30"/>
    </c:view3D>
    <c:floor>
      <c:spPr>
        <a:solidFill>
          <a:srgbClr val="B4DE86"/>
        </a:solidFill>
      </c:spPr>
    </c:floor>
    <c:sideWall>
      <c:spPr>
        <a:noFill/>
        <a:ln>
          <a:noFill/>
        </a:ln>
      </c:spPr>
    </c:sideWall>
    <c:backWall>
      <c:spPr>
        <a:noFill/>
        <a:ln>
          <a:noFill/>
        </a:ln>
      </c:spPr>
    </c:backWall>
    <c:plotArea>
      <c:layout>
        <c:manualLayout>
          <c:layoutTarget val="inner"/>
          <c:xMode val="edge"/>
          <c:yMode val="edge"/>
          <c:x val="8.5305336444098837E-2"/>
          <c:y val="3.3188873552656109E-2"/>
          <c:w val="0.82692663778098741"/>
          <c:h val="0.89481519357594141"/>
        </c:manualLayout>
      </c:layout>
      <c:bar3DChart>
        <c:barDir val="col"/>
        <c:grouping val="standard"/>
        <c:ser>
          <c:idx val="0"/>
          <c:order val="0"/>
          <c:tx>
            <c:strRef>
              <c:f>'Rozdziały I-V 2015'!$I$61</c:f>
              <c:strCache>
                <c:ptCount val="1"/>
                <c:pt idx="0">
                  <c:v>Wykonanie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</c:spPr>
          <c:cat>
            <c:strRef>
              <c:f>'Rozdziały I-V 2015'!$H$62:$H$64</c:f>
              <c:strCache>
                <c:ptCount val="3"/>
                <c:pt idx="0">
                  <c:v>Ogółem 62,24%</c:v>
                </c:pt>
                <c:pt idx="1">
                  <c:v>Płace i pochodne 61,79%</c:v>
                </c:pt>
                <c:pt idx="2">
                  <c:v>Wydatki rzeczowe 64,62%</c:v>
                </c:pt>
              </c:strCache>
            </c:strRef>
          </c:cat>
          <c:val>
            <c:numRef>
              <c:f>'Rozdziały I-V 2015'!$I$62:$I$64</c:f>
              <c:numCache>
                <c:formatCode>#,##0</c:formatCode>
                <c:ptCount val="3"/>
                <c:pt idx="0">
                  <c:v>1506985.1600000001</c:v>
                </c:pt>
                <c:pt idx="1">
                  <c:v>1257637.3800000001</c:v>
                </c:pt>
                <c:pt idx="2">
                  <c:v>249347.7799999998</c:v>
                </c:pt>
              </c:numCache>
            </c:numRef>
          </c:val>
        </c:ser>
        <c:ser>
          <c:idx val="1"/>
          <c:order val="1"/>
          <c:tx>
            <c:strRef>
              <c:f>'Rozdziały I-V 2015'!$J$61</c:f>
              <c:strCache>
                <c:ptCount val="1"/>
                <c:pt idx="0">
                  <c:v>Pozostało</c:v>
                </c:pt>
              </c:strCache>
            </c:strRef>
          </c:tx>
          <c:spPr>
            <a:solidFill>
              <a:srgbClr val="FFFF99"/>
            </a:solidFill>
          </c:spPr>
          <c:cat>
            <c:strRef>
              <c:f>'Rozdziały I-V 2015'!$H$62:$H$64</c:f>
              <c:strCache>
                <c:ptCount val="3"/>
                <c:pt idx="0">
                  <c:v>Ogółem 62,24%</c:v>
                </c:pt>
                <c:pt idx="1">
                  <c:v>Płace i pochodne 61,79%</c:v>
                </c:pt>
                <c:pt idx="2">
                  <c:v>Wydatki rzeczowe 64,62%</c:v>
                </c:pt>
              </c:strCache>
            </c:strRef>
          </c:cat>
          <c:val>
            <c:numRef>
              <c:f>'Rozdziały I-V 2015'!$J$62:$J$64</c:f>
              <c:numCache>
                <c:formatCode>#,##0</c:formatCode>
                <c:ptCount val="3"/>
                <c:pt idx="0">
                  <c:v>914213.8400000002</c:v>
                </c:pt>
                <c:pt idx="1">
                  <c:v>777693.61999999976</c:v>
                </c:pt>
                <c:pt idx="2">
                  <c:v>136520.2200000002</c:v>
                </c:pt>
              </c:numCache>
            </c:numRef>
          </c:val>
        </c:ser>
        <c:shape val="cylinder"/>
        <c:axId val="88039808"/>
        <c:axId val="88041344"/>
        <c:axId val="87982976"/>
      </c:bar3DChart>
      <c:catAx>
        <c:axId val="88039808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defRPr>
            </a:pPr>
            <a:endParaRPr lang="pl-PL"/>
          </a:p>
        </c:txPr>
        <c:crossAx val="88041344"/>
        <c:crosses val="autoZero"/>
        <c:auto val="1"/>
        <c:lblAlgn val="ctr"/>
        <c:lblOffset val="100"/>
      </c:catAx>
      <c:valAx>
        <c:axId val="88041344"/>
        <c:scaling>
          <c:orientation val="minMax"/>
        </c:scaling>
        <c:axPos val="l"/>
        <c:majorGridlines/>
        <c:numFmt formatCode="#,##0" sourceLinked="1"/>
        <c:maj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defRPr>
            </a:pPr>
            <a:endParaRPr lang="pl-PL"/>
          </a:p>
        </c:txPr>
        <c:crossAx val="88039808"/>
        <c:crosses val="autoZero"/>
        <c:crossBetween val="between"/>
      </c:valAx>
      <c:serAx>
        <c:axId val="87982976"/>
        <c:scaling>
          <c:orientation val="minMax"/>
        </c:scaling>
        <c:delete val="1"/>
        <c:axPos val="b"/>
        <c:tickLblPos val="none"/>
        <c:crossAx val="88041344"/>
        <c:crosses val="autoZero"/>
      </c:serAx>
      <c:spPr>
        <a:solidFill>
          <a:srgbClr val="F79646">
            <a:lumMod val="20000"/>
            <a:lumOff val="80000"/>
          </a:srgbClr>
        </a:solidFill>
        <a:ln w="25400">
          <a:noFill/>
        </a:ln>
      </c:spPr>
    </c:plotArea>
    <c:legend>
      <c:legendPos val="r"/>
      <c:layout>
        <c:manualLayout>
          <c:xMode val="edge"/>
          <c:yMode val="edge"/>
          <c:x val="0.8930585883771025"/>
          <c:y val="0.45066509003553334"/>
          <c:w val="0.10538062142554466"/>
          <c:h val="9.8669819928933228E-2"/>
        </c:manualLayout>
      </c:layout>
      <c:txPr>
        <a:bodyPr/>
        <a:lstStyle/>
        <a:p>
          <a:pPr>
            <a:defRPr sz="1000" b="0" i="0" u="none" strike="noStrike" baseline="0">
              <a:solidFill>
                <a:srgbClr val="000000"/>
              </a:solidFill>
              <a:latin typeface="Arial" pitchFamily="34" charset="0"/>
              <a:ea typeface="Calibri"/>
              <a:cs typeface="Arial" pitchFamily="34" charset="0"/>
            </a:defRPr>
          </a:pPr>
          <a:endParaRPr lang="pl-PL"/>
        </a:p>
      </c:txPr>
    </c:legend>
    <c:plotVisOnly val="1"/>
    <c:dispBlanksAs val="gap"/>
  </c:chart>
  <c:spPr>
    <a:solidFill>
      <a:srgbClr val="F79646">
        <a:lumMod val="20000"/>
        <a:lumOff val="80000"/>
      </a:srgbClr>
    </a:solidFill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pl-PL"/>
    </a:p>
  </c:txPr>
  <c:externalData r:id="rId1"/>
</c:chartSpace>
</file>

<file path=ppt/charts/chart6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5"/>
  <c:chart>
    <c:autoTitleDeleted val="1"/>
    <c:view3D>
      <c:depthPercent val="100"/>
      <c:rAngAx val="1"/>
    </c:view3D>
    <c:backWall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2201516477107047"/>
          <c:y val="3.0866359269839376E-2"/>
          <c:w val="0.74531204432779241"/>
          <c:h val="0.89883788267822784"/>
        </c:manualLayout>
      </c:layout>
      <c:bar3DChart>
        <c:barDir val="bar"/>
        <c:grouping val="percentStacked"/>
        <c:gapWidth val="55"/>
        <c:gapDepth val="55"/>
        <c:shape val="cylinder"/>
        <c:axId val="88068864"/>
        <c:axId val="88070400"/>
        <c:axId val="0"/>
      </c:bar3DChart>
      <c:catAx>
        <c:axId val="88068864"/>
        <c:scaling>
          <c:orientation val="minMax"/>
        </c:scaling>
        <c:axPos val="l"/>
        <c:numFmt formatCode="General" sourceLinked="1"/>
        <c:majorTickMark val="none"/>
        <c:tickLblPos val="nextTo"/>
        <c:crossAx val="88070400"/>
        <c:crosses val="autoZero"/>
        <c:auto val="1"/>
        <c:lblAlgn val="ctr"/>
        <c:lblOffset val="100"/>
      </c:catAx>
      <c:valAx>
        <c:axId val="88070400"/>
        <c:scaling>
          <c:orientation val="minMax"/>
        </c:scaling>
        <c:axPos val="b"/>
        <c:majorGridlines/>
        <c:numFmt formatCode="0%" sourceLinked="1"/>
        <c:majorTickMark val="none"/>
        <c:tickLblPos val="nextTo"/>
        <c:crossAx val="88068864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/>
    </c:legend>
    <c:plotVisOnly val="1"/>
    <c:dispBlanksAs val="gap"/>
  </c:chart>
  <c:spPr>
    <a:blipFill>
      <a:blip xmlns:r="http://schemas.openxmlformats.org/officeDocument/2006/relationships" r:embed="rId1"/>
      <a:tile tx="0" ty="0" sx="100000" sy="100000" flip="none" algn="tl"/>
    </a:blipFill>
  </c:spPr>
  <c:externalData r:id="rId2"/>
</c:chartSpace>
</file>

<file path=ppt/charts/chart6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style val="5"/>
  <c:chart>
    <c:autoTitleDeleted val="1"/>
    <c:view3D>
      <c:depthPercent val="100"/>
      <c:rAngAx val="1"/>
    </c:view3D>
    <c:plotArea>
      <c:layout/>
      <c:bar3DChart>
        <c:barDir val="bar"/>
        <c:grouping val="percentStacked"/>
        <c:gapWidth val="55"/>
        <c:gapDepth val="55"/>
        <c:shape val="cylinder"/>
        <c:axId val="87910656"/>
        <c:axId val="87912448"/>
        <c:axId val="0"/>
      </c:bar3DChart>
      <c:catAx>
        <c:axId val="87910656"/>
        <c:scaling>
          <c:orientation val="minMax"/>
        </c:scaling>
        <c:axPos val="l"/>
        <c:numFmt formatCode="General" sourceLinked="1"/>
        <c:majorTickMark val="none"/>
        <c:tickLblPos val="nextTo"/>
        <c:txPr>
          <a:bodyPr rot="0" vert="horz"/>
          <a:lstStyle/>
          <a:p>
            <a:pPr>
              <a:defRPr sz="105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87912448"/>
        <c:crosses val="autoZero"/>
        <c:auto val="1"/>
        <c:lblAlgn val="ctr"/>
        <c:lblOffset val="100"/>
      </c:catAx>
      <c:valAx>
        <c:axId val="87912448"/>
        <c:scaling>
          <c:orientation val="minMax"/>
        </c:scaling>
        <c:axPos val="b"/>
        <c:majorGridlines/>
        <c:numFmt formatCode="0%" sourceLinked="1"/>
        <c:majorTickMark val="none"/>
        <c:tickLblPos val="nextTo"/>
        <c:txPr>
          <a:bodyPr rot="0" vert="horz"/>
          <a:lstStyle/>
          <a:p>
            <a:pPr>
              <a:defRPr sz="105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87910656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/>
      <c:txPr>
        <a:bodyPr/>
        <a:lstStyle/>
        <a:p>
          <a:pPr>
            <a:defRPr sz="105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pl-PL"/>
        </a:p>
      </c:txPr>
    </c:legend>
    <c:plotVisOnly val="1"/>
    <c:dispBlanksAs val="gap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pl-PL"/>
    </a:p>
  </c:txPr>
  <c:externalData r:id="rId1"/>
</c:chartSpace>
</file>

<file path=ppt/charts/chart6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5"/>
  <c:chart>
    <c:autoTitleDeleted val="1"/>
    <c:view3D>
      <c:depthPercent val="100"/>
      <c:rAngAx val="1"/>
    </c:view3D>
    <c:plotArea>
      <c:layout>
        <c:manualLayout>
          <c:layoutTarget val="inner"/>
          <c:xMode val="edge"/>
          <c:yMode val="edge"/>
          <c:x val="0.13198174340782065"/>
          <c:y val="4.4092323075213886E-2"/>
          <c:w val="0.72767549295289047"/>
          <c:h val="0.90344692603599597"/>
        </c:manualLayout>
      </c:layout>
      <c:bar3DChart>
        <c:barDir val="bar"/>
        <c:grouping val="percentStacked"/>
        <c:ser>
          <c:idx val="0"/>
          <c:order val="0"/>
          <c:tx>
            <c:strRef>
              <c:f>'Ogółem 801 dane'!$H$2</c:f>
              <c:strCache>
                <c:ptCount val="1"/>
                <c:pt idx="0">
                  <c:v>Wykonanie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</c:spPr>
          <c:cat>
            <c:strRef>
              <c:f>'Ogółem 801 dane'!$G$3:$G$15</c:f>
              <c:strCache>
                <c:ptCount val="13"/>
                <c:pt idx="0">
                  <c:v>Rozdział 80101
</c:v>
                </c:pt>
                <c:pt idx="1">
                  <c:v>Rozdział 80103</c:v>
                </c:pt>
                <c:pt idx="2">
                  <c:v>Rozdział 80104</c:v>
                </c:pt>
                <c:pt idx="3">
                  <c:v>Rozdział 80110</c:v>
                </c:pt>
                <c:pt idx="4">
                  <c:v>Rozdział 80114</c:v>
                </c:pt>
                <c:pt idx="5">
                  <c:v>Rozdział 80120</c:v>
                </c:pt>
                <c:pt idx="6">
                  <c:v>Rozdział 80130</c:v>
                </c:pt>
                <c:pt idx="7">
                  <c:v>Rozdział 80140</c:v>
                </c:pt>
                <c:pt idx="8">
                  <c:v>Rozdział 80149</c:v>
                </c:pt>
                <c:pt idx="9">
                  <c:v>Rozdział 80150</c:v>
                </c:pt>
                <c:pt idx="10">
                  <c:v>Rozdział 85401</c:v>
                </c:pt>
                <c:pt idx="11">
                  <c:v>Rozdział 85406</c:v>
                </c:pt>
                <c:pt idx="12">
                  <c:v>Rozdział 85407</c:v>
                </c:pt>
              </c:strCache>
            </c:strRef>
          </c:cat>
          <c:val>
            <c:numRef>
              <c:f>'Ogółem 801 dane'!$H$3:$H$15</c:f>
              <c:numCache>
                <c:formatCode>#,##0</c:formatCode>
                <c:ptCount val="13"/>
                <c:pt idx="0">
                  <c:v>21149890.559999999</c:v>
                </c:pt>
                <c:pt idx="1">
                  <c:v>1161142.02</c:v>
                </c:pt>
                <c:pt idx="2">
                  <c:v>17296923.579999998</c:v>
                </c:pt>
                <c:pt idx="3">
                  <c:v>11436159.029999997</c:v>
                </c:pt>
                <c:pt idx="4">
                  <c:v>2933771.55</c:v>
                </c:pt>
                <c:pt idx="5">
                  <c:v>23848088.719999999</c:v>
                </c:pt>
                <c:pt idx="6">
                  <c:v>15486078.789999997</c:v>
                </c:pt>
                <c:pt idx="7">
                  <c:v>1519778.62</c:v>
                </c:pt>
                <c:pt idx="8">
                  <c:v>1737892.11</c:v>
                </c:pt>
                <c:pt idx="9">
                  <c:v>5016899.05</c:v>
                </c:pt>
                <c:pt idx="10">
                  <c:v>4692711.4300000006</c:v>
                </c:pt>
                <c:pt idx="11">
                  <c:v>2637351.52</c:v>
                </c:pt>
                <c:pt idx="12">
                  <c:v>1506985.1600000001</c:v>
                </c:pt>
              </c:numCache>
            </c:numRef>
          </c:val>
        </c:ser>
        <c:ser>
          <c:idx val="1"/>
          <c:order val="1"/>
          <c:tx>
            <c:strRef>
              <c:f>'Ogółem 801 dane'!$I$2</c:f>
              <c:strCache>
                <c:ptCount val="1"/>
                <c:pt idx="0">
                  <c:v>Pozostało</c:v>
                </c:pt>
              </c:strCache>
            </c:strRef>
          </c:tx>
          <c:spPr>
            <a:solidFill>
              <a:srgbClr val="FFFF99"/>
            </a:solidFill>
          </c:spPr>
          <c:cat>
            <c:strRef>
              <c:f>'Ogółem 801 dane'!$G$3:$G$15</c:f>
              <c:strCache>
                <c:ptCount val="13"/>
                <c:pt idx="0">
                  <c:v>Rozdział 80101
</c:v>
                </c:pt>
                <c:pt idx="1">
                  <c:v>Rozdział 80103</c:v>
                </c:pt>
                <c:pt idx="2">
                  <c:v>Rozdział 80104</c:v>
                </c:pt>
                <c:pt idx="3">
                  <c:v>Rozdział 80110</c:v>
                </c:pt>
                <c:pt idx="4">
                  <c:v>Rozdział 80114</c:v>
                </c:pt>
                <c:pt idx="5">
                  <c:v>Rozdział 80120</c:v>
                </c:pt>
                <c:pt idx="6">
                  <c:v>Rozdział 80130</c:v>
                </c:pt>
                <c:pt idx="7">
                  <c:v>Rozdział 80140</c:v>
                </c:pt>
                <c:pt idx="8">
                  <c:v>Rozdział 80149</c:v>
                </c:pt>
                <c:pt idx="9">
                  <c:v>Rozdział 80150</c:v>
                </c:pt>
                <c:pt idx="10">
                  <c:v>Rozdział 85401</c:v>
                </c:pt>
                <c:pt idx="11">
                  <c:v>Rozdział 85406</c:v>
                </c:pt>
                <c:pt idx="12">
                  <c:v>Rozdział 85407</c:v>
                </c:pt>
              </c:strCache>
            </c:strRef>
          </c:cat>
          <c:val>
            <c:numRef>
              <c:f>'Ogółem 801 dane'!$I$3:$I$15</c:f>
              <c:numCache>
                <c:formatCode>#,##0</c:formatCode>
                <c:ptCount val="13"/>
                <c:pt idx="0">
                  <c:v>13104448.440000001</c:v>
                </c:pt>
                <c:pt idx="1">
                  <c:v>892134.98</c:v>
                </c:pt>
                <c:pt idx="2">
                  <c:v>11404756.420000002</c:v>
                </c:pt>
                <c:pt idx="3">
                  <c:v>7586567.9700000016</c:v>
                </c:pt>
                <c:pt idx="4">
                  <c:v>2300150.4499999997</c:v>
                </c:pt>
                <c:pt idx="5">
                  <c:v>13987877.280000001</c:v>
                </c:pt>
                <c:pt idx="6">
                  <c:v>8619107.209999999</c:v>
                </c:pt>
                <c:pt idx="7">
                  <c:v>1213716.3800000004</c:v>
                </c:pt>
                <c:pt idx="8">
                  <c:v>1090648.8900000004</c:v>
                </c:pt>
                <c:pt idx="9">
                  <c:v>3196222.9499999997</c:v>
                </c:pt>
                <c:pt idx="10">
                  <c:v>2905223.5700000003</c:v>
                </c:pt>
                <c:pt idx="11">
                  <c:v>1762799.48</c:v>
                </c:pt>
                <c:pt idx="12">
                  <c:v>914213.8400000002</c:v>
                </c:pt>
              </c:numCache>
            </c:numRef>
          </c:val>
        </c:ser>
        <c:gapWidth val="55"/>
        <c:gapDepth val="55"/>
        <c:shape val="cylinder"/>
        <c:axId val="88080768"/>
        <c:axId val="88082304"/>
        <c:axId val="0"/>
      </c:bar3DChart>
      <c:catAx>
        <c:axId val="88080768"/>
        <c:scaling>
          <c:orientation val="minMax"/>
        </c:scaling>
        <c:axPos val="l"/>
        <c:numFmt formatCode="General" sourceLinked="1"/>
        <c:maj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defRPr>
            </a:pPr>
            <a:endParaRPr lang="pl-PL"/>
          </a:p>
        </c:txPr>
        <c:crossAx val="88082304"/>
        <c:crosses val="autoZero"/>
        <c:auto val="1"/>
        <c:lblAlgn val="ctr"/>
        <c:lblOffset val="100"/>
      </c:catAx>
      <c:valAx>
        <c:axId val="88082304"/>
        <c:scaling>
          <c:orientation val="minMax"/>
        </c:scaling>
        <c:axPos val="b"/>
        <c:majorGridlines/>
        <c:numFmt formatCode="0%" sourceLinked="1"/>
        <c:maj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defRPr>
            </a:pPr>
            <a:endParaRPr lang="pl-PL"/>
          </a:p>
        </c:txPr>
        <c:crossAx val="88080768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/>
      <c:txPr>
        <a:bodyPr/>
        <a:lstStyle/>
        <a:p>
          <a:pPr>
            <a:defRPr sz="1000" b="0" i="0" u="none" strike="noStrike" baseline="0">
              <a:solidFill>
                <a:srgbClr val="000000"/>
              </a:solidFill>
              <a:latin typeface="Arial" pitchFamily="34" charset="0"/>
              <a:ea typeface="Calibri"/>
              <a:cs typeface="Arial" pitchFamily="34" charset="0"/>
            </a:defRPr>
          </a:pPr>
          <a:endParaRPr lang="pl-PL"/>
        </a:p>
      </c:txPr>
    </c:legend>
    <c:plotVisOnly val="1"/>
    <c:dispBlanksAs val="gap"/>
  </c:chart>
  <c:spPr>
    <a:solidFill>
      <a:srgbClr val="F79646">
        <a:lumMod val="20000"/>
        <a:lumOff val="80000"/>
      </a:srgbClr>
    </a:solidFill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pl-PL"/>
    </a:p>
  </c:txPr>
  <c:externalData r:id="rId1"/>
</c:chartSpace>
</file>

<file path=ppt/charts/chart6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style val="5"/>
  <c:chart>
    <c:autoTitleDeleted val="1"/>
    <c:view3D>
      <c:depthPercent val="100"/>
      <c:rAngAx val="1"/>
    </c:view3D>
    <c:plotArea>
      <c:layout>
        <c:manualLayout>
          <c:layoutTarget val="inner"/>
          <c:xMode val="edge"/>
          <c:yMode val="edge"/>
          <c:x val="0.12201516477107047"/>
          <c:y val="3.0866359269839376E-2"/>
          <c:w val="0.75302809371050938"/>
          <c:h val="0.89883788267822784"/>
        </c:manualLayout>
      </c:layout>
      <c:bar3DChart>
        <c:barDir val="bar"/>
        <c:grouping val="percentStacked"/>
        <c:gapWidth val="55"/>
        <c:gapDepth val="55"/>
        <c:shape val="cylinder"/>
        <c:axId val="88125440"/>
        <c:axId val="88126976"/>
        <c:axId val="0"/>
      </c:bar3DChart>
      <c:catAx>
        <c:axId val="88125440"/>
        <c:scaling>
          <c:orientation val="minMax"/>
        </c:scaling>
        <c:axPos val="l"/>
        <c:numFmt formatCode="General" sourceLinked="1"/>
        <c:majorTickMark val="none"/>
        <c:tickLblPos val="nextTo"/>
        <c:crossAx val="88126976"/>
        <c:crosses val="autoZero"/>
        <c:auto val="1"/>
        <c:lblAlgn val="ctr"/>
        <c:lblOffset val="100"/>
      </c:catAx>
      <c:valAx>
        <c:axId val="88126976"/>
        <c:scaling>
          <c:orientation val="minMax"/>
        </c:scaling>
        <c:axPos val="b"/>
        <c:majorGridlines/>
        <c:numFmt formatCode="0%" sourceLinked="1"/>
        <c:majorTickMark val="none"/>
        <c:tickLblPos val="nextTo"/>
        <c:crossAx val="88125440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89383566637503664"/>
          <c:y val="0.44645261130062325"/>
          <c:w val="9.6905074365704294E-2"/>
          <c:h val="0.10148249112951208"/>
        </c:manualLayout>
      </c:layout>
    </c:legend>
    <c:plotVisOnly val="1"/>
    <c:dispBlanksAs val="gap"/>
  </c:chart>
  <c:spPr>
    <a:blipFill>
      <a:blip xmlns:r="http://schemas.openxmlformats.org/officeDocument/2006/relationships" r:embed="rId1"/>
      <a:tile tx="0" ty="0" sx="100000" sy="100000" flip="none" algn="tl"/>
    </a:blipFill>
  </c:spPr>
  <c:externalData r:id="rId2"/>
</c:chartSpace>
</file>

<file path=ppt/charts/chart6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5"/>
  <c:chart>
    <c:autoTitleDeleted val="1"/>
    <c:view3D>
      <c:depthPercent val="100"/>
      <c:rAngAx val="1"/>
    </c:view3D>
    <c:sideWall>
      <c:spPr>
        <a:solidFill>
          <a:srgbClr val="B4DE86"/>
        </a:solidFill>
      </c:spPr>
    </c:sideWall>
    <c:backWall>
      <c:spPr>
        <a:solidFill>
          <a:srgbClr val="B4DE86"/>
        </a:solidFill>
      </c:spPr>
    </c:backWall>
    <c:plotArea>
      <c:layout/>
      <c:bar3DChart>
        <c:barDir val="bar"/>
        <c:grouping val="percentStacked"/>
        <c:gapWidth val="55"/>
        <c:gapDepth val="55"/>
        <c:shape val="cylinder"/>
        <c:axId val="88139264"/>
        <c:axId val="88140800"/>
        <c:axId val="0"/>
      </c:bar3DChart>
      <c:catAx>
        <c:axId val="88139264"/>
        <c:scaling>
          <c:orientation val="minMax"/>
        </c:scaling>
        <c:axPos val="l"/>
        <c:numFmt formatCode="General" sourceLinked="1"/>
        <c:majorTickMark val="none"/>
        <c:tickLblPos val="nextTo"/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88140800"/>
        <c:crosses val="autoZero"/>
        <c:auto val="1"/>
        <c:lblAlgn val="ctr"/>
        <c:lblOffset val="100"/>
      </c:catAx>
      <c:valAx>
        <c:axId val="88140800"/>
        <c:scaling>
          <c:orientation val="minMax"/>
        </c:scaling>
        <c:axPos val="b"/>
        <c:majorGridlines/>
        <c:numFmt formatCode="0%" sourceLinked="1"/>
        <c:maj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88139264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/>
      <c:txPr>
        <a:bodyPr/>
        <a:lstStyle/>
        <a:p>
          <a:pPr>
            <a:defRPr sz="11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pl-PL"/>
        </a:p>
      </c:txPr>
    </c:legend>
    <c:plotVisOnly val="1"/>
    <c:dispBlanksAs val="gap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pl-PL"/>
    </a:p>
  </c:txPr>
  <c:externalData r:id="rId1"/>
</c:chartSpace>
</file>

<file path=ppt/charts/chart6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5"/>
  <c:chart>
    <c:autoTitleDeleted val="1"/>
    <c:view3D>
      <c:depthPercent val="100"/>
      <c:rAngAx val="1"/>
    </c:view3D>
    <c:plotArea>
      <c:layout/>
      <c:bar3DChart>
        <c:barDir val="bar"/>
        <c:grouping val="percentStacked"/>
        <c:gapWidth val="55"/>
        <c:gapDepth val="55"/>
        <c:shape val="cylinder"/>
        <c:axId val="88151936"/>
        <c:axId val="88153472"/>
        <c:axId val="0"/>
      </c:bar3DChart>
      <c:catAx>
        <c:axId val="88151936"/>
        <c:scaling>
          <c:orientation val="minMax"/>
        </c:scaling>
        <c:axPos val="l"/>
        <c:numFmt formatCode="General" sourceLinked="1"/>
        <c:majorTickMark val="none"/>
        <c:tickLblPos val="nextTo"/>
        <c:txPr>
          <a:bodyPr rot="0" vert="horz"/>
          <a:lstStyle/>
          <a:p>
            <a:pPr>
              <a:defRPr sz="105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88153472"/>
        <c:crosses val="autoZero"/>
        <c:auto val="1"/>
        <c:lblAlgn val="ctr"/>
        <c:lblOffset val="100"/>
      </c:catAx>
      <c:valAx>
        <c:axId val="88153472"/>
        <c:scaling>
          <c:orientation val="minMax"/>
        </c:scaling>
        <c:axPos val="b"/>
        <c:majorGridlines/>
        <c:numFmt formatCode="0%" sourceLinked="1"/>
        <c:majorTickMark val="none"/>
        <c:tickLblPos val="nextTo"/>
        <c:txPr>
          <a:bodyPr rot="0" vert="horz"/>
          <a:lstStyle/>
          <a:p>
            <a:pPr>
              <a:defRPr sz="105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88151936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/>
      <c:txPr>
        <a:bodyPr/>
        <a:lstStyle/>
        <a:p>
          <a:pPr>
            <a:defRPr sz="105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pl-PL"/>
        </a:p>
      </c:txPr>
    </c:legend>
    <c:plotVisOnly val="1"/>
    <c:dispBlanksAs val="gap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pl-PL"/>
    </a:p>
  </c:txPr>
  <c:externalData r:id="rId1"/>
</c:chartSpace>
</file>

<file path=ppt/charts/chart6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5"/>
  <c:chart>
    <c:autoTitleDeleted val="1"/>
    <c:view3D>
      <c:depthPercent val="100"/>
      <c:rAngAx val="1"/>
    </c:view3D>
    <c:plotArea>
      <c:layout/>
      <c:bar3DChart>
        <c:barDir val="bar"/>
        <c:grouping val="percentStacked"/>
        <c:ser>
          <c:idx val="0"/>
          <c:order val="0"/>
          <c:tx>
            <c:strRef>
              <c:f>'Ogółem 801 dane'!$L$2</c:f>
              <c:strCache>
                <c:ptCount val="1"/>
                <c:pt idx="0">
                  <c:v>Wykonanie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</c:spPr>
          <c:cat>
            <c:strRef>
              <c:f>'Ogółem 801 dane'!$K$3:$K$15</c:f>
              <c:strCache>
                <c:ptCount val="13"/>
                <c:pt idx="0">
                  <c:v>Rozdział 80101
</c:v>
                </c:pt>
                <c:pt idx="1">
                  <c:v>Rozdział 80103</c:v>
                </c:pt>
                <c:pt idx="2">
                  <c:v>Rozdział 80104</c:v>
                </c:pt>
                <c:pt idx="3">
                  <c:v>Rozdział 80110</c:v>
                </c:pt>
                <c:pt idx="4">
                  <c:v>Rozdział 80114</c:v>
                </c:pt>
                <c:pt idx="5">
                  <c:v>Rozdział 80120</c:v>
                </c:pt>
                <c:pt idx="6">
                  <c:v>Rozdział 80130</c:v>
                </c:pt>
                <c:pt idx="7">
                  <c:v>Rozdział 80140</c:v>
                </c:pt>
                <c:pt idx="8">
                  <c:v>Rozdział 80149</c:v>
                </c:pt>
                <c:pt idx="9">
                  <c:v>Rozdział 80150</c:v>
                </c:pt>
                <c:pt idx="10">
                  <c:v>Rozdział 85401</c:v>
                </c:pt>
                <c:pt idx="11">
                  <c:v>Rozdział 85406</c:v>
                </c:pt>
                <c:pt idx="12">
                  <c:v>Rozdział 85407</c:v>
                </c:pt>
              </c:strCache>
            </c:strRef>
          </c:cat>
          <c:val>
            <c:numRef>
              <c:f>'Ogółem 801 dane'!$L$3:$L$15</c:f>
              <c:numCache>
                <c:formatCode>#,##0</c:formatCode>
                <c:ptCount val="13"/>
                <c:pt idx="0">
                  <c:v>18051076.59</c:v>
                </c:pt>
                <c:pt idx="1">
                  <c:v>913602.0299999998</c:v>
                </c:pt>
                <c:pt idx="2">
                  <c:v>14797867.52</c:v>
                </c:pt>
                <c:pt idx="3">
                  <c:v>9719556.950000003</c:v>
                </c:pt>
                <c:pt idx="4">
                  <c:v>2604023.75</c:v>
                </c:pt>
                <c:pt idx="5">
                  <c:v>20907891.050000001</c:v>
                </c:pt>
                <c:pt idx="6">
                  <c:v>12991278.010000002</c:v>
                </c:pt>
                <c:pt idx="7">
                  <c:v>1368918.2</c:v>
                </c:pt>
                <c:pt idx="8">
                  <c:v>1631868.4300000002</c:v>
                </c:pt>
                <c:pt idx="9">
                  <c:v>4741751.330000001</c:v>
                </c:pt>
                <c:pt idx="10">
                  <c:v>4087182.1699999995</c:v>
                </c:pt>
                <c:pt idx="11">
                  <c:v>2390579.13</c:v>
                </c:pt>
                <c:pt idx="12">
                  <c:v>1257637.3800000001</c:v>
                </c:pt>
              </c:numCache>
            </c:numRef>
          </c:val>
        </c:ser>
        <c:ser>
          <c:idx val="1"/>
          <c:order val="1"/>
          <c:tx>
            <c:strRef>
              <c:f>'Ogółem 801 dane'!$M$2</c:f>
              <c:strCache>
                <c:ptCount val="1"/>
                <c:pt idx="0">
                  <c:v>Pozostało</c:v>
                </c:pt>
              </c:strCache>
            </c:strRef>
          </c:tx>
          <c:spPr>
            <a:solidFill>
              <a:srgbClr val="FFFF99"/>
            </a:solidFill>
          </c:spPr>
          <c:cat>
            <c:strRef>
              <c:f>'Ogółem 801 dane'!$K$3:$K$15</c:f>
              <c:strCache>
                <c:ptCount val="13"/>
                <c:pt idx="0">
                  <c:v>Rozdział 80101
</c:v>
                </c:pt>
                <c:pt idx="1">
                  <c:v>Rozdział 80103</c:v>
                </c:pt>
                <c:pt idx="2">
                  <c:v>Rozdział 80104</c:v>
                </c:pt>
                <c:pt idx="3">
                  <c:v>Rozdział 80110</c:v>
                </c:pt>
                <c:pt idx="4">
                  <c:v>Rozdział 80114</c:v>
                </c:pt>
                <c:pt idx="5">
                  <c:v>Rozdział 80120</c:v>
                </c:pt>
                <c:pt idx="6">
                  <c:v>Rozdział 80130</c:v>
                </c:pt>
                <c:pt idx="7">
                  <c:v>Rozdział 80140</c:v>
                </c:pt>
                <c:pt idx="8">
                  <c:v>Rozdział 80149</c:v>
                </c:pt>
                <c:pt idx="9">
                  <c:v>Rozdział 80150</c:v>
                </c:pt>
                <c:pt idx="10">
                  <c:v>Rozdział 85401</c:v>
                </c:pt>
                <c:pt idx="11">
                  <c:v>Rozdział 85406</c:v>
                </c:pt>
                <c:pt idx="12">
                  <c:v>Rozdział 85407</c:v>
                </c:pt>
              </c:strCache>
            </c:strRef>
          </c:cat>
          <c:val>
            <c:numRef>
              <c:f>'Ogółem 801 dane'!$M$3:$M$15</c:f>
              <c:numCache>
                <c:formatCode>#,##0</c:formatCode>
                <c:ptCount val="13"/>
                <c:pt idx="0">
                  <c:v>11236660.41</c:v>
                </c:pt>
                <c:pt idx="1">
                  <c:v>806981.97000000009</c:v>
                </c:pt>
                <c:pt idx="2">
                  <c:v>10197515.48</c:v>
                </c:pt>
                <c:pt idx="3">
                  <c:v>6519455.0499999998</c:v>
                </c:pt>
                <c:pt idx="4">
                  <c:v>2007818.25</c:v>
                </c:pt>
                <c:pt idx="5">
                  <c:v>12959352.949999997</c:v>
                </c:pt>
                <c:pt idx="6">
                  <c:v>6722645.9899999993</c:v>
                </c:pt>
                <c:pt idx="7">
                  <c:v>1065223.8</c:v>
                </c:pt>
                <c:pt idx="8">
                  <c:v>1034449.5699999997</c:v>
                </c:pt>
                <c:pt idx="9">
                  <c:v>3087016.669999999</c:v>
                </c:pt>
                <c:pt idx="10">
                  <c:v>2757196.83</c:v>
                </c:pt>
                <c:pt idx="11">
                  <c:v>1676456.87</c:v>
                </c:pt>
                <c:pt idx="12">
                  <c:v>777693.61999999976</c:v>
                </c:pt>
              </c:numCache>
            </c:numRef>
          </c:val>
        </c:ser>
        <c:gapWidth val="55"/>
        <c:gapDepth val="55"/>
        <c:shape val="cylinder"/>
        <c:axId val="88211456"/>
        <c:axId val="88212992"/>
        <c:axId val="0"/>
      </c:bar3DChart>
      <c:catAx>
        <c:axId val="88211456"/>
        <c:scaling>
          <c:orientation val="minMax"/>
        </c:scaling>
        <c:axPos val="l"/>
        <c:numFmt formatCode="General" sourceLinked="1"/>
        <c:maj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defRPr>
            </a:pPr>
            <a:endParaRPr lang="pl-PL"/>
          </a:p>
        </c:txPr>
        <c:crossAx val="88212992"/>
        <c:crosses val="autoZero"/>
        <c:auto val="1"/>
        <c:lblAlgn val="ctr"/>
        <c:lblOffset val="100"/>
      </c:catAx>
      <c:valAx>
        <c:axId val="88212992"/>
        <c:scaling>
          <c:orientation val="minMax"/>
        </c:scaling>
        <c:axPos val="b"/>
        <c:majorGridlines/>
        <c:numFmt formatCode="0%" sourceLinked="1"/>
        <c:maj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defRPr>
            </a:pPr>
            <a:endParaRPr lang="pl-PL"/>
          </a:p>
        </c:txPr>
        <c:crossAx val="88211456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/>
      <c:txPr>
        <a:bodyPr/>
        <a:lstStyle/>
        <a:p>
          <a:pPr>
            <a:defRPr sz="1000" b="0" i="0" u="none" strike="noStrike" baseline="0">
              <a:solidFill>
                <a:srgbClr val="000000"/>
              </a:solidFill>
              <a:latin typeface="Arial" pitchFamily="34" charset="0"/>
              <a:ea typeface="Calibri"/>
              <a:cs typeface="Arial" pitchFamily="34" charset="0"/>
            </a:defRPr>
          </a:pPr>
          <a:endParaRPr lang="pl-PL"/>
        </a:p>
      </c:txPr>
    </c:legend>
    <c:plotVisOnly val="1"/>
    <c:dispBlanksAs val="gap"/>
  </c:chart>
  <c:spPr>
    <a:solidFill>
      <a:srgbClr val="F79646">
        <a:lumMod val="20000"/>
        <a:lumOff val="80000"/>
      </a:srgbClr>
    </a:solidFill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pl-PL"/>
    </a:p>
  </c:txPr>
  <c:externalData r:id="rId1"/>
</c:chartSpace>
</file>

<file path=ppt/charts/chart6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5"/>
  <c:chart>
    <c:autoTitleDeleted val="1"/>
    <c:view3D>
      <c:depthPercent val="100"/>
      <c:rAngAx val="1"/>
    </c:view3D>
    <c:plotArea>
      <c:layout>
        <c:manualLayout>
          <c:layoutTarget val="inner"/>
          <c:xMode val="edge"/>
          <c:yMode val="edge"/>
          <c:x val="0.12201516477107047"/>
          <c:y val="3.0866359269839376E-2"/>
          <c:w val="0.7545713035870516"/>
          <c:h val="0.89883788267822784"/>
        </c:manualLayout>
      </c:layout>
      <c:bar3DChart>
        <c:barDir val="bar"/>
        <c:grouping val="percentStacked"/>
        <c:gapWidth val="55"/>
        <c:gapDepth val="55"/>
        <c:shape val="cylinder"/>
        <c:axId val="88239488"/>
        <c:axId val="88245376"/>
        <c:axId val="0"/>
      </c:bar3DChart>
      <c:catAx>
        <c:axId val="88239488"/>
        <c:scaling>
          <c:orientation val="minMax"/>
        </c:scaling>
        <c:axPos val="l"/>
        <c:numFmt formatCode="General" sourceLinked="1"/>
        <c:majorTickMark val="none"/>
        <c:tickLblPos val="nextTo"/>
        <c:crossAx val="88245376"/>
        <c:crosses val="autoZero"/>
        <c:auto val="1"/>
        <c:lblAlgn val="ctr"/>
        <c:lblOffset val="100"/>
      </c:catAx>
      <c:valAx>
        <c:axId val="88245376"/>
        <c:scaling>
          <c:orientation val="minMax"/>
        </c:scaling>
        <c:axPos val="b"/>
        <c:majorGridlines/>
        <c:numFmt formatCode="0%" sourceLinked="1"/>
        <c:majorTickMark val="none"/>
        <c:tickLblPos val="nextTo"/>
        <c:crossAx val="88239488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/>
    </c:legend>
    <c:plotVisOnly val="1"/>
    <c:dispBlanksAs val="gap"/>
  </c:chart>
  <c:spPr>
    <a:blipFill>
      <a:blip xmlns:r="http://schemas.openxmlformats.org/officeDocument/2006/relationships" r:embed="rId1"/>
      <a:tile tx="0" ty="0" sx="100000" sy="100000" flip="none" algn="tl"/>
    </a:blipFill>
  </c:spPr>
  <c:externalData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style val="37"/>
  <c:chart>
    <c:view3D>
      <c:depthPercent val="100"/>
      <c:perspective val="30"/>
    </c:view3D>
    <c:floor>
      <c:spPr>
        <a:solidFill>
          <a:srgbClr val="B4DE86"/>
        </a:solidFill>
      </c:spPr>
    </c:floor>
    <c:sideWall>
      <c:spPr>
        <a:noFill/>
      </c:spPr>
    </c:sideWall>
    <c:backWall>
      <c:spPr>
        <a:noFill/>
      </c:spPr>
    </c:backWall>
    <c:plotArea>
      <c:layout>
        <c:manualLayout>
          <c:layoutTarget val="inner"/>
          <c:xMode val="edge"/>
          <c:yMode val="edge"/>
          <c:x val="9.0378464574272649E-2"/>
          <c:y val="1.7662464027294454E-2"/>
          <c:w val="0.79650360486261751"/>
          <c:h val="0.92805929269507725"/>
        </c:manualLayout>
      </c:layout>
      <c:bar3DChart>
        <c:barDir val="col"/>
        <c:grouping val="standard"/>
        <c:ser>
          <c:idx val="0"/>
          <c:order val="0"/>
          <c:tx>
            <c:strRef>
              <c:f>'Rozdziały I-V 2015'!$I$1</c:f>
              <c:strCache>
                <c:ptCount val="1"/>
                <c:pt idx="0">
                  <c:v>Wykonanie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</c:spPr>
          <c:cat>
            <c:strRef>
              <c:f>'Rozdziały I-V 2015'!$H$2:$H$4</c:f>
              <c:strCache>
                <c:ptCount val="3"/>
                <c:pt idx="0">
                  <c:v>Ogółem 61,74%</c:v>
                </c:pt>
                <c:pt idx="1">
                  <c:v>Płace i pochodne 61,63%</c:v>
                </c:pt>
                <c:pt idx="2">
                  <c:v>Wydatki rzeczowe 62,39%</c:v>
                </c:pt>
              </c:strCache>
            </c:strRef>
          </c:cat>
          <c:val>
            <c:numRef>
              <c:f>'Rozdziały I-V 2015'!$I$2:$I$4</c:f>
              <c:numCache>
                <c:formatCode>#,##0</c:formatCode>
                <c:ptCount val="3"/>
                <c:pt idx="0">
                  <c:v>21149890.559999999</c:v>
                </c:pt>
                <c:pt idx="1">
                  <c:v>18051076.59</c:v>
                </c:pt>
                <c:pt idx="2">
                  <c:v>3098813.9699999988</c:v>
                </c:pt>
              </c:numCache>
            </c:numRef>
          </c:val>
        </c:ser>
        <c:ser>
          <c:idx val="1"/>
          <c:order val="1"/>
          <c:tx>
            <c:strRef>
              <c:f>'Rozdziały I-V 2015'!$J$1</c:f>
              <c:strCache>
                <c:ptCount val="1"/>
                <c:pt idx="0">
                  <c:v>Pozostało</c:v>
                </c:pt>
              </c:strCache>
            </c:strRef>
          </c:tx>
          <c:spPr>
            <a:solidFill>
              <a:srgbClr val="FFFF99"/>
            </a:solidFill>
          </c:spPr>
          <c:cat>
            <c:strRef>
              <c:f>'Rozdziały I-V 2015'!$H$2:$H$4</c:f>
              <c:strCache>
                <c:ptCount val="3"/>
                <c:pt idx="0">
                  <c:v>Ogółem 61,74%</c:v>
                </c:pt>
                <c:pt idx="1">
                  <c:v>Płace i pochodne 61,63%</c:v>
                </c:pt>
                <c:pt idx="2">
                  <c:v>Wydatki rzeczowe 62,39%</c:v>
                </c:pt>
              </c:strCache>
            </c:strRef>
          </c:cat>
          <c:val>
            <c:numRef>
              <c:f>'Rozdziały I-V 2015'!$J$2:$J$4</c:f>
              <c:numCache>
                <c:formatCode>#,##0</c:formatCode>
                <c:ptCount val="3"/>
                <c:pt idx="0">
                  <c:v>13104448.440000001</c:v>
                </c:pt>
                <c:pt idx="1">
                  <c:v>11236660.41</c:v>
                </c:pt>
                <c:pt idx="2">
                  <c:v>1867788.0300000012</c:v>
                </c:pt>
              </c:numCache>
            </c:numRef>
          </c:val>
        </c:ser>
        <c:shape val="cylinder"/>
        <c:axId val="77605120"/>
        <c:axId val="77615104"/>
        <c:axId val="77607808"/>
      </c:bar3DChart>
      <c:catAx>
        <c:axId val="77605120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defRPr>
            </a:pPr>
            <a:endParaRPr lang="pl-PL"/>
          </a:p>
        </c:txPr>
        <c:crossAx val="77615104"/>
        <c:crosses val="autoZero"/>
        <c:auto val="1"/>
        <c:lblAlgn val="ctr"/>
        <c:lblOffset val="100"/>
      </c:catAx>
      <c:valAx>
        <c:axId val="77615104"/>
        <c:scaling>
          <c:orientation val="minMax"/>
        </c:scaling>
        <c:axPos val="l"/>
        <c:majorGridlines/>
        <c:numFmt formatCode="#,##0" sourceLinked="1"/>
        <c:maj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defRPr>
            </a:pPr>
            <a:endParaRPr lang="pl-PL"/>
          </a:p>
        </c:txPr>
        <c:crossAx val="77605120"/>
        <c:crosses val="autoZero"/>
        <c:crossBetween val="between"/>
      </c:valAx>
      <c:serAx>
        <c:axId val="77607808"/>
        <c:scaling>
          <c:orientation val="minMax"/>
        </c:scaling>
        <c:delete val="1"/>
        <c:axPos val="b"/>
        <c:tickLblPos val="none"/>
        <c:crossAx val="77615104"/>
        <c:crosses val="autoZero"/>
      </c:ser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88935537376938623"/>
          <c:y val="0.45146081438979901"/>
          <c:w val="0.11064462623061377"/>
          <c:h val="9.707837122040204E-2"/>
        </c:manualLayout>
      </c:layout>
      <c:txPr>
        <a:bodyPr/>
        <a:lstStyle/>
        <a:p>
          <a:pPr>
            <a:defRPr sz="1000" b="0" i="0" u="none" strike="noStrike" baseline="0">
              <a:solidFill>
                <a:srgbClr val="000000"/>
              </a:solidFill>
              <a:latin typeface="Arial" pitchFamily="34" charset="0"/>
              <a:ea typeface="Calibri"/>
              <a:cs typeface="Arial" pitchFamily="34" charset="0"/>
            </a:defRPr>
          </a:pPr>
          <a:endParaRPr lang="pl-PL"/>
        </a:p>
      </c:txPr>
    </c:legend>
    <c:plotVisOnly val="1"/>
    <c:dispBlanksAs val="gap"/>
  </c:chart>
  <c:spPr>
    <a:solidFill>
      <a:schemeClr val="accent6">
        <a:lumMod val="20000"/>
        <a:lumOff val="80000"/>
      </a:schemeClr>
    </a:solidFill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pl-PL"/>
    </a:p>
  </c:txPr>
  <c:externalData r:id="rId1"/>
  <c:userShapes r:id="rId2"/>
</c:chartSpace>
</file>

<file path=ppt/charts/chart7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5"/>
  <c:chart>
    <c:autoTitleDeleted val="1"/>
    <c:view3D>
      <c:depthPercent val="100"/>
      <c:rAngAx val="1"/>
    </c:view3D>
    <c:sideWall>
      <c:spPr>
        <a:solidFill>
          <a:srgbClr val="B4DE86"/>
        </a:solidFill>
      </c:spPr>
    </c:sideWall>
    <c:backWall>
      <c:spPr>
        <a:solidFill>
          <a:srgbClr val="B4DE86"/>
        </a:solidFill>
      </c:spPr>
    </c:backWall>
    <c:plotArea>
      <c:layout/>
      <c:bar3DChart>
        <c:barDir val="bar"/>
        <c:grouping val="percentStacked"/>
        <c:gapWidth val="55"/>
        <c:gapDepth val="55"/>
        <c:shape val="cylinder"/>
        <c:axId val="88274048"/>
        <c:axId val="88275584"/>
        <c:axId val="0"/>
      </c:bar3DChart>
      <c:catAx>
        <c:axId val="88274048"/>
        <c:scaling>
          <c:orientation val="minMax"/>
        </c:scaling>
        <c:axPos val="l"/>
        <c:numFmt formatCode="General" sourceLinked="1"/>
        <c:majorTickMark val="none"/>
        <c:tickLblPos val="nextTo"/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88275584"/>
        <c:crosses val="autoZero"/>
        <c:auto val="1"/>
        <c:lblAlgn val="ctr"/>
        <c:lblOffset val="100"/>
      </c:catAx>
      <c:valAx>
        <c:axId val="88275584"/>
        <c:scaling>
          <c:orientation val="minMax"/>
        </c:scaling>
        <c:axPos val="b"/>
        <c:majorGridlines/>
        <c:numFmt formatCode="0%" sourceLinked="1"/>
        <c:majorTickMark val="none"/>
        <c:tickLblPos val="nextTo"/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88274048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/>
      <c:txPr>
        <a:bodyPr/>
        <a:lstStyle/>
        <a:p>
          <a:pPr>
            <a:defRPr sz="11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pl-PL"/>
        </a:p>
      </c:txPr>
    </c:legend>
    <c:plotVisOnly val="1"/>
    <c:dispBlanksAs val="gap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pl-PL"/>
    </a:p>
  </c:txPr>
  <c:externalData r:id="rId1"/>
</c:chartSpace>
</file>

<file path=ppt/charts/chart7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5"/>
  <c:chart>
    <c:autoTitleDeleted val="1"/>
    <c:view3D>
      <c:depthPercent val="100"/>
      <c:rAngAx val="1"/>
    </c:view3D>
    <c:plotArea>
      <c:layout/>
      <c:bar3DChart>
        <c:barDir val="bar"/>
        <c:grouping val="percentStacked"/>
        <c:gapWidth val="55"/>
        <c:gapDepth val="55"/>
        <c:shape val="cylinder"/>
        <c:axId val="88290816"/>
        <c:axId val="88292352"/>
        <c:axId val="0"/>
      </c:bar3DChart>
      <c:catAx>
        <c:axId val="88290816"/>
        <c:scaling>
          <c:orientation val="minMax"/>
        </c:scaling>
        <c:axPos val="l"/>
        <c:numFmt formatCode="General" sourceLinked="1"/>
        <c:majorTickMark val="none"/>
        <c:tickLblPos val="nextTo"/>
        <c:txPr>
          <a:bodyPr rot="0" vert="horz"/>
          <a:lstStyle/>
          <a:p>
            <a:pPr>
              <a:defRPr sz="105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88292352"/>
        <c:crosses val="autoZero"/>
        <c:auto val="1"/>
        <c:lblAlgn val="ctr"/>
        <c:lblOffset val="100"/>
      </c:catAx>
      <c:valAx>
        <c:axId val="88292352"/>
        <c:scaling>
          <c:orientation val="minMax"/>
        </c:scaling>
        <c:axPos val="b"/>
        <c:majorGridlines/>
        <c:numFmt formatCode="0%" sourceLinked="1"/>
        <c:majorTickMark val="none"/>
        <c:tickLblPos val="nextTo"/>
        <c:txPr>
          <a:bodyPr rot="0" vert="horz"/>
          <a:lstStyle/>
          <a:p>
            <a:pPr>
              <a:defRPr sz="105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88290816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/>
      <c:txPr>
        <a:bodyPr/>
        <a:lstStyle/>
        <a:p>
          <a:pPr>
            <a:defRPr sz="105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pl-PL"/>
        </a:p>
      </c:txPr>
    </c:legend>
    <c:plotVisOnly val="1"/>
    <c:dispBlanksAs val="gap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pl-PL"/>
    </a:p>
  </c:txPr>
  <c:externalData r:id="rId1"/>
</c:chartSpace>
</file>

<file path=ppt/charts/chart7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5"/>
  <c:chart>
    <c:autoTitleDeleted val="1"/>
    <c:view3D>
      <c:depthPercent val="100"/>
      <c:rAngAx val="1"/>
    </c:view3D>
    <c:plotArea>
      <c:layout>
        <c:manualLayout>
          <c:layoutTarget val="inner"/>
          <c:xMode val="edge"/>
          <c:yMode val="edge"/>
          <c:x val="0.13429721259041397"/>
          <c:y val="3.0794638338244602E-2"/>
          <c:w val="0.7306333652985928"/>
          <c:h val="0.90191433756037698"/>
        </c:manualLayout>
      </c:layout>
      <c:bar3DChart>
        <c:barDir val="bar"/>
        <c:grouping val="percentStacked"/>
        <c:ser>
          <c:idx val="0"/>
          <c:order val="0"/>
          <c:tx>
            <c:strRef>
              <c:f>'Ogółem 801 dane'!$P$2</c:f>
              <c:strCache>
                <c:ptCount val="1"/>
                <c:pt idx="0">
                  <c:v>Wykonanie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</c:spPr>
          <c:cat>
            <c:strRef>
              <c:f>'Ogółem 801 dane'!$O$3:$O$15</c:f>
              <c:strCache>
                <c:ptCount val="13"/>
                <c:pt idx="0">
                  <c:v>Rozdział 80101
</c:v>
                </c:pt>
                <c:pt idx="1">
                  <c:v>Rozdział 80103</c:v>
                </c:pt>
                <c:pt idx="2">
                  <c:v>Rozdział 80104</c:v>
                </c:pt>
                <c:pt idx="3">
                  <c:v>Rozdział 80110</c:v>
                </c:pt>
                <c:pt idx="4">
                  <c:v>Rozdział 80114</c:v>
                </c:pt>
                <c:pt idx="5">
                  <c:v>Rozdział 80120</c:v>
                </c:pt>
                <c:pt idx="6">
                  <c:v>Rozdział 80130</c:v>
                </c:pt>
                <c:pt idx="7">
                  <c:v>Rozdział 80140</c:v>
                </c:pt>
                <c:pt idx="8">
                  <c:v>Rozdział 80149</c:v>
                </c:pt>
                <c:pt idx="9">
                  <c:v>Rozdział 80150</c:v>
                </c:pt>
                <c:pt idx="10">
                  <c:v>Rozdział 85401</c:v>
                </c:pt>
                <c:pt idx="11">
                  <c:v>Rozdział 85406</c:v>
                </c:pt>
                <c:pt idx="12">
                  <c:v>Rozdział 85407</c:v>
                </c:pt>
              </c:strCache>
            </c:strRef>
          </c:cat>
          <c:val>
            <c:numRef>
              <c:f>'Ogółem 801 dane'!$P$3:$P$15</c:f>
              <c:numCache>
                <c:formatCode>#,##0</c:formatCode>
                <c:ptCount val="13"/>
                <c:pt idx="0">
                  <c:v>3098813.9699999988</c:v>
                </c:pt>
                <c:pt idx="1">
                  <c:v>247539.99000000008</c:v>
                </c:pt>
                <c:pt idx="2">
                  <c:v>2499056.0599999987</c:v>
                </c:pt>
                <c:pt idx="3">
                  <c:v>1716602.0799999984</c:v>
                </c:pt>
                <c:pt idx="4">
                  <c:v>329747.79999999987</c:v>
                </c:pt>
                <c:pt idx="5">
                  <c:v>2940197.6699999981</c:v>
                </c:pt>
                <c:pt idx="6">
                  <c:v>2494800.7799999975</c:v>
                </c:pt>
                <c:pt idx="7">
                  <c:v>150860.42000000013</c:v>
                </c:pt>
                <c:pt idx="8">
                  <c:v>106023.67999999995</c:v>
                </c:pt>
                <c:pt idx="9">
                  <c:v>275147.71999999881</c:v>
                </c:pt>
                <c:pt idx="10">
                  <c:v>605529.26000000024</c:v>
                </c:pt>
                <c:pt idx="11">
                  <c:v>246772.3900000001</c:v>
                </c:pt>
                <c:pt idx="12">
                  <c:v>249347.7799999998</c:v>
                </c:pt>
              </c:numCache>
            </c:numRef>
          </c:val>
        </c:ser>
        <c:ser>
          <c:idx val="1"/>
          <c:order val="1"/>
          <c:tx>
            <c:strRef>
              <c:f>'Ogółem 801 dane'!$Q$2</c:f>
              <c:strCache>
                <c:ptCount val="1"/>
                <c:pt idx="0">
                  <c:v>Pozostało</c:v>
                </c:pt>
              </c:strCache>
            </c:strRef>
          </c:tx>
          <c:spPr>
            <a:solidFill>
              <a:srgbClr val="FFFF99"/>
            </a:solidFill>
          </c:spPr>
          <c:cat>
            <c:strRef>
              <c:f>'Ogółem 801 dane'!$O$3:$O$15</c:f>
              <c:strCache>
                <c:ptCount val="13"/>
                <c:pt idx="0">
                  <c:v>Rozdział 80101
</c:v>
                </c:pt>
                <c:pt idx="1">
                  <c:v>Rozdział 80103</c:v>
                </c:pt>
                <c:pt idx="2">
                  <c:v>Rozdział 80104</c:v>
                </c:pt>
                <c:pt idx="3">
                  <c:v>Rozdział 80110</c:v>
                </c:pt>
                <c:pt idx="4">
                  <c:v>Rozdział 80114</c:v>
                </c:pt>
                <c:pt idx="5">
                  <c:v>Rozdział 80120</c:v>
                </c:pt>
                <c:pt idx="6">
                  <c:v>Rozdział 80130</c:v>
                </c:pt>
                <c:pt idx="7">
                  <c:v>Rozdział 80140</c:v>
                </c:pt>
                <c:pt idx="8">
                  <c:v>Rozdział 80149</c:v>
                </c:pt>
                <c:pt idx="9">
                  <c:v>Rozdział 80150</c:v>
                </c:pt>
                <c:pt idx="10">
                  <c:v>Rozdział 85401</c:v>
                </c:pt>
                <c:pt idx="11">
                  <c:v>Rozdział 85406</c:v>
                </c:pt>
                <c:pt idx="12">
                  <c:v>Rozdział 85407</c:v>
                </c:pt>
              </c:strCache>
            </c:strRef>
          </c:cat>
          <c:val>
            <c:numRef>
              <c:f>'Ogółem 801 dane'!$Q$3:$Q$15</c:f>
              <c:numCache>
                <c:formatCode>#,##0</c:formatCode>
                <c:ptCount val="13"/>
                <c:pt idx="0">
                  <c:v>1867788.0300000012</c:v>
                </c:pt>
                <c:pt idx="1">
                  <c:v>85153.009999999893</c:v>
                </c:pt>
                <c:pt idx="2">
                  <c:v>1207240.9400000011</c:v>
                </c:pt>
                <c:pt idx="3">
                  <c:v>1067112.9200000016</c:v>
                </c:pt>
                <c:pt idx="4">
                  <c:v>292332.20000000024</c:v>
                </c:pt>
                <c:pt idx="5">
                  <c:v>1028524.3300000021</c:v>
                </c:pt>
                <c:pt idx="6">
                  <c:v>1896461.2200000025</c:v>
                </c:pt>
                <c:pt idx="7">
                  <c:v>148492.57999999981</c:v>
                </c:pt>
                <c:pt idx="8">
                  <c:v>56199.320000000065</c:v>
                </c:pt>
                <c:pt idx="9">
                  <c:v>109206.28000000119</c:v>
                </c:pt>
                <c:pt idx="10">
                  <c:v>148026.73999999976</c:v>
                </c:pt>
                <c:pt idx="11">
                  <c:v>86342.609999999884</c:v>
                </c:pt>
                <c:pt idx="12">
                  <c:v>136520.2200000002</c:v>
                </c:pt>
              </c:numCache>
            </c:numRef>
          </c:val>
        </c:ser>
        <c:gapWidth val="55"/>
        <c:gapDepth val="55"/>
        <c:shape val="cylinder"/>
        <c:axId val="88341888"/>
        <c:axId val="88355968"/>
        <c:axId val="0"/>
      </c:bar3DChart>
      <c:catAx>
        <c:axId val="88341888"/>
        <c:scaling>
          <c:orientation val="minMax"/>
        </c:scaling>
        <c:axPos val="l"/>
        <c:numFmt formatCode="General" sourceLinked="1"/>
        <c:maj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defRPr>
            </a:pPr>
            <a:endParaRPr lang="pl-PL"/>
          </a:p>
        </c:txPr>
        <c:crossAx val="88355968"/>
        <c:crosses val="autoZero"/>
        <c:auto val="1"/>
        <c:lblAlgn val="ctr"/>
        <c:lblOffset val="100"/>
      </c:catAx>
      <c:valAx>
        <c:axId val="88355968"/>
        <c:scaling>
          <c:orientation val="minMax"/>
        </c:scaling>
        <c:axPos val="b"/>
        <c:majorGridlines/>
        <c:numFmt formatCode="0%" sourceLinked="1"/>
        <c:maj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" pitchFamily="34" charset="0"/>
                <a:ea typeface="Calibri"/>
                <a:cs typeface="Arial" pitchFamily="34" charset="0"/>
              </a:defRPr>
            </a:pPr>
            <a:endParaRPr lang="pl-PL"/>
          </a:p>
        </c:txPr>
        <c:crossAx val="88341888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/>
      <c:txPr>
        <a:bodyPr/>
        <a:lstStyle/>
        <a:p>
          <a:pPr>
            <a:defRPr sz="1000" b="0" i="0" u="none" strike="noStrike" baseline="0">
              <a:solidFill>
                <a:srgbClr val="000000"/>
              </a:solidFill>
              <a:latin typeface="Arial" pitchFamily="34" charset="0"/>
              <a:ea typeface="Calibri"/>
              <a:cs typeface="Arial" pitchFamily="34" charset="0"/>
            </a:defRPr>
          </a:pPr>
          <a:endParaRPr lang="pl-PL"/>
        </a:p>
      </c:txPr>
    </c:legend>
    <c:plotVisOnly val="1"/>
    <c:dispBlanksAs val="gap"/>
  </c:chart>
  <c:spPr>
    <a:solidFill>
      <a:srgbClr val="F79646">
        <a:lumMod val="20000"/>
        <a:lumOff val="80000"/>
      </a:srgbClr>
    </a:solidFill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pl-PL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l-PL"/>
  <c:style val="37"/>
  <c:chart>
    <c:autoTitleDeleted val="1"/>
    <c:view3D>
      <c:depthPercent val="100"/>
      <c:perspective val="30"/>
    </c:view3D>
    <c:floor>
      <c:spPr>
        <a:noFill/>
        <a:ln w="9525">
          <a:noFill/>
        </a:ln>
      </c:spPr>
    </c:floor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8.6089238845144148E-2"/>
          <c:y val="3.957213083712794E-2"/>
          <c:w val="0.8077464275298939"/>
          <c:h val="0.89013211111093815"/>
        </c:manualLayout>
      </c:layout>
      <c:bar3DChart>
        <c:barDir val="col"/>
        <c:grouping val="standard"/>
        <c:shape val="cylinder"/>
        <c:axId val="77738752"/>
        <c:axId val="77740288"/>
        <c:axId val="77610048"/>
      </c:bar3DChart>
      <c:catAx>
        <c:axId val="77738752"/>
        <c:scaling>
          <c:orientation val="minMax"/>
        </c:scaling>
        <c:axPos val="b"/>
        <c:numFmt formatCode="General" sourceLinked="1"/>
        <c:majorTickMark val="none"/>
        <c:tickLblPos val="nextTo"/>
        <c:crossAx val="77740288"/>
        <c:crosses val="autoZero"/>
        <c:auto val="1"/>
        <c:lblAlgn val="ctr"/>
        <c:lblOffset val="100"/>
      </c:catAx>
      <c:valAx>
        <c:axId val="77740288"/>
        <c:scaling>
          <c:orientation val="minMax"/>
        </c:scaling>
        <c:axPos val="l"/>
        <c:majorGridlines/>
        <c:numFmt formatCode="#,##0" sourceLinked="1"/>
        <c:majorTickMark val="none"/>
        <c:tickLblPos val="nextTo"/>
        <c:crossAx val="77738752"/>
        <c:crosses val="autoZero"/>
        <c:crossBetween val="between"/>
      </c:valAx>
      <c:serAx>
        <c:axId val="77610048"/>
        <c:scaling>
          <c:orientation val="minMax"/>
        </c:scaling>
        <c:delete val="1"/>
        <c:axPos val="b"/>
        <c:tickLblPos val="none"/>
        <c:crossAx val="77740288"/>
        <c:crosses val="autoZero"/>
      </c:serAx>
      <c:spPr>
        <a:noFill/>
        <a:ln w="25400">
          <a:noFill/>
        </a:ln>
      </c:spPr>
    </c:plotArea>
    <c:plotVisOnly val="1"/>
    <c:dispBlanksAs val="gap"/>
  </c:chart>
  <c:spPr>
    <a:blipFill>
      <a:blip xmlns:r="http://schemas.openxmlformats.org/officeDocument/2006/relationships" r:embed="rId1"/>
      <a:tile tx="0" ty="0" sx="100000" sy="100000" flip="none" algn="tl"/>
    </a:blipFill>
  </c:spPr>
  <c:externalData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style val="37"/>
  <c:chart>
    <c:autoTitleDeleted val="1"/>
    <c:view3D>
      <c:depthPercent val="100"/>
      <c:perspective val="30"/>
    </c:view3D>
    <c:floor>
      <c:spPr>
        <a:solidFill>
          <a:srgbClr val="B4DE86"/>
        </a:solidFill>
      </c:spPr>
    </c:floor>
    <c:sideWall>
      <c:spPr>
        <a:noFill/>
      </c:spPr>
    </c:sideWall>
    <c:backWall>
      <c:spPr>
        <a:noFill/>
      </c:spPr>
    </c:backWall>
    <c:plotArea>
      <c:layout>
        <c:manualLayout>
          <c:layoutTarget val="inner"/>
          <c:xMode val="edge"/>
          <c:yMode val="edge"/>
          <c:x val="8.6306199895917993E-2"/>
          <c:y val="3.1582960316237266E-2"/>
          <c:w val="0.81738383844290219"/>
          <c:h val="0.91137678250803678"/>
        </c:manualLayout>
      </c:layout>
      <c:bar3DChart>
        <c:barDir val="col"/>
        <c:grouping val="standard"/>
        <c:shape val="cylinder"/>
        <c:axId val="77753344"/>
        <c:axId val="77767424"/>
        <c:axId val="77758912"/>
      </c:bar3DChart>
      <c:catAx>
        <c:axId val="77753344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77767424"/>
        <c:crosses val="autoZero"/>
        <c:auto val="1"/>
        <c:lblAlgn val="ctr"/>
        <c:lblOffset val="100"/>
      </c:catAx>
      <c:valAx>
        <c:axId val="77767424"/>
        <c:scaling>
          <c:orientation val="minMax"/>
        </c:scaling>
        <c:axPos val="l"/>
        <c:numFmt formatCode="#,##0" sourceLinked="1"/>
        <c:majorTickMark val="none"/>
        <c:tickLblPos val="nextTo"/>
        <c:txPr>
          <a:bodyPr rot="0" vert="horz"/>
          <a:lstStyle/>
          <a:p>
            <a:pPr>
              <a:defRPr sz="11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pl-PL"/>
          </a:p>
        </c:txPr>
        <c:crossAx val="77753344"/>
        <c:crosses val="autoZero"/>
        <c:crossBetween val="between"/>
      </c:valAx>
      <c:serAx>
        <c:axId val="77758912"/>
        <c:scaling>
          <c:orientation val="minMax"/>
        </c:scaling>
        <c:delete val="1"/>
        <c:axPos val="b"/>
        <c:tickLblPos val="none"/>
        <c:crossAx val="77767424"/>
        <c:crosses val="autoZero"/>
      </c:serAx>
      <c:spPr>
        <a:noFill/>
        <a:ln w="25400">
          <a:noFill/>
        </a:ln>
      </c:spPr>
    </c:plotArea>
    <c:legend>
      <c:legendPos val="r"/>
      <c:layout/>
      <c:txPr>
        <a:bodyPr/>
        <a:lstStyle/>
        <a:p>
          <a:pPr>
            <a:defRPr sz="11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pl-PL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pl-PL"/>
    </a:p>
  </c:txPr>
  <c:externalData r:id="rId1"/>
</c:chartSpac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drawing4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0.87484</cdr:x>
      <cdr:y>0.11623</cdr:y>
    </cdr:from>
    <cdr:to>
      <cdr:x>0.99368</cdr:x>
      <cdr:y>0.29605</cdr:y>
    </cdr:to>
    <cdr:sp macro="" textlink="">
      <cdr:nvSpPr>
        <cdr:cNvPr id="3" name="pole tekstowe 2"/>
        <cdr:cNvSpPr txBox="1"/>
      </cdr:nvSpPr>
      <cdr:spPr>
        <a:xfrm xmlns:a="http://schemas.openxmlformats.org/drawingml/2006/main">
          <a:off x="6591300" y="504825"/>
          <a:ext cx="895350" cy="7810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pl-PL"/>
        </a:p>
      </cdr:txBody>
    </cdr:sp>
  </cdr:relSizeAnchor>
  <cdr:relSizeAnchor xmlns:cdr="http://schemas.openxmlformats.org/drawingml/2006/chartDrawing">
    <cdr:from>
      <cdr:x>0</cdr:x>
      <cdr:y>0</cdr:y>
    </cdr:from>
    <cdr:to>
      <cdr:x>0.00324</cdr:x>
      <cdr:y>0.00561</cdr:y>
    </cdr:to>
    <cdr:pic>
      <cdr:nvPicPr>
        <cdr:cNvPr id="5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4386" cy="24386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</cdr:x>
      <cdr:y>0</cdr:y>
    </cdr:from>
    <cdr:to>
      <cdr:x>0.00324</cdr:x>
      <cdr:y>0.00561</cdr:y>
    </cdr:to>
    <cdr:pic>
      <cdr:nvPicPr>
        <cdr:cNvPr id="6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4386" cy="24386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0.87484</cdr:x>
      <cdr:y>0.11623</cdr:y>
    </cdr:from>
    <cdr:to>
      <cdr:x>0.99368</cdr:x>
      <cdr:y>0.29605</cdr:y>
    </cdr:to>
    <cdr:sp macro="" textlink="">
      <cdr:nvSpPr>
        <cdr:cNvPr id="9" name="pole tekstowe 2"/>
        <cdr:cNvSpPr txBox="1"/>
      </cdr:nvSpPr>
      <cdr:spPr>
        <a:xfrm xmlns:a="http://schemas.openxmlformats.org/drawingml/2006/main">
          <a:off x="6591300" y="504825"/>
          <a:ext cx="895350" cy="7810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pl-PL"/>
        </a:p>
      </cdr:txBody>
    </cdr:sp>
  </cdr:relSizeAnchor>
  <cdr:relSizeAnchor xmlns:cdr="http://schemas.openxmlformats.org/drawingml/2006/chartDrawing">
    <cdr:from>
      <cdr:x>0</cdr:x>
      <cdr:y>0</cdr:y>
    </cdr:from>
    <cdr:to>
      <cdr:x>0.00324</cdr:x>
      <cdr:y>0.00561</cdr:y>
    </cdr:to>
    <cdr:pic>
      <cdr:nvPicPr>
        <cdr:cNvPr id="10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4386" cy="24386"/>
        </a:xfrm>
        <a:prstGeom xmlns:a="http://schemas.openxmlformats.org/drawingml/2006/main" prst="rect">
          <a:avLst/>
        </a:prstGeom>
      </cdr:spPr>
    </cdr:pic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0.87484</cdr:x>
      <cdr:y>0.11623</cdr:y>
    </cdr:from>
    <cdr:to>
      <cdr:x>0.99368</cdr:x>
      <cdr:y>0.29605</cdr:y>
    </cdr:to>
    <cdr:sp macro="" textlink="">
      <cdr:nvSpPr>
        <cdr:cNvPr id="3" name="pole tekstowe 2"/>
        <cdr:cNvSpPr txBox="1"/>
      </cdr:nvSpPr>
      <cdr:spPr>
        <a:xfrm xmlns:a="http://schemas.openxmlformats.org/drawingml/2006/main">
          <a:off x="6591300" y="504825"/>
          <a:ext cx="895350" cy="7810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pl-PL"/>
        </a:p>
      </cdr:txBody>
    </cdr:sp>
  </cdr:relSizeAnchor>
  <cdr:relSizeAnchor xmlns:cdr="http://schemas.openxmlformats.org/drawingml/2006/chartDrawing">
    <cdr:from>
      <cdr:x>0</cdr:x>
      <cdr:y>0</cdr:y>
    </cdr:from>
    <cdr:to>
      <cdr:x>0.00324</cdr:x>
      <cdr:y>0.00561</cdr:y>
    </cdr:to>
    <cdr:pic>
      <cdr:nvPicPr>
        <cdr:cNvPr id="5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4386" cy="24386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</cdr:x>
      <cdr:y>0</cdr:y>
    </cdr:from>
    <cdr:to>
      <cdr:x>0.00324</cdr:x>
      <cdr:y>0.00561</cdr:y>
    </cdr:to>
    <cdr:pic>
      <cdr:nvPicPr>
        <cdr:cNvPr id="6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4386" cy="24386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0.87484</cdr:x>
      <cdr:y>0.11623</cdr:y>
    </cdr:from>
    <cdr:to>
      <cdr:x>0.99368</cdr:x>
      <cdr:y>0.29605</cdr:y>
    </cdr:to>
    <cdr:sp macro="" textlink="">
      <cdr:nvSpPr>
        <cdr:cNvPr id="9" name="pole tekstowe 2"/>
        <cdr:cNvSpPr txBox="1"/>
      </cdr:nvSpPr>
      <cdr:spPr>
        <a:xfrm xmlns:a="http://schemas.openxmlformats.org/drawingml/2006/main">
          <a:off x="6591300" y="504825"/>
          <a:ext cx="895350" cy="7810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pl-PL"/>
        </a:p>
      </cdr:txBody>
    </cdr:sp>
  </cdr:relSizeAnchor>
  <cdr:relSizeAnchor xmlns:cdr="http://schemas.openxmlformats.org/drawingml/2006/chartDrawing">
    <cdr:from>
      <cdr:x>0</cdr:x>
      <cdr:y>0</cdr:y>
    </cdr:from>
    <cdr:to>
      <cdr:x>0.00324</cdr:x>
      <cdr:y>0.00561</cdr:y>
    </cdr:to>
    <cdr:pic>
      <cdr:nvPicPr>
        <cdr:cNvPr id="10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4386" cy="24386"/>
        </a:xfrm>
        <a:prstGeom xmlns:a="http://schemas.openxmlformats.org/drawingml/2006/main" prst="rect">
          <a:avLst/>
        </a:prstGeom>
      </cdr:spPr>
    </cdr:pic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0.87484</cdr:x>
      <cdr:y>0.11623</cdr:y>
    </cdr:from>
    <cdr:to>
      <cdr:x>0.99368</cdr:x>
      <cdr:y>0.29605</cdr:y>
    </cdr:to>
    <cdr:sp macro="" textlink="">
      <cdr:nvSpPr>
        <cdr:cNvPr id="3" name="pole tekstowe 2"/>
        <cdr:cNvSpPr txBox="1"/>
      </cdr:nvSpPr>
      <cdr:spPr>
        <a:xfrm xmlns:a="http://schemas.openxmlformats.org/drawingml/2006/main">
          <a:off x="6591300" y="504825"/>
          <a:ext cx="895350" cy="7810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pl-PL"/>
        </a:p>
      </cdr:txBody>
    </cdr:sp>
  </cdr:relSizeAnchor>
  <cdr:relSizeAnchor xmlns:cdr="http://schemas.openxmlformats.org/drawingml/2006/chartDrawing">
    <cdr:from>
      <cdr:x>0</cdr:x>
      <cdr:y>0</cdr:y>
    </cdr:from>
    <cdr:to>
      <cdr:x>0.00324</cdr:x>
      <cdr:y>0.00561</cdr:y>
    </cdr:to>
    <cdr:pic>
      <cdr:nvPicPr>
        <cdr:cNvPr id="5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4386" cy="24386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</cdr:x>
      <cdr:y>0</cdr:y>
    </cdr:from>
    <cdr:to>
      <cdr:x>0.00324</cdr:x>
      <cdr:y>0.00561</cdr:y>
    </cdr:to>
    <cdr:pic>
      <cdr:nvPicPr>
        <cdr:cNvPr id="6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4386" cy="24386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0.87484</cdr:x>
      <cdr:y>0.11623</cdr:y>
    </cdr:from>
    <cdr:to>
      <cdr:x>0.99368</cdr:x>
      <cdr:y>0.29605</cdr:y>
    </cdr:to>
    <cdr:sp macro="" textlink="">
      <cdr:nvSpPr>
        <cdr:cNvPr id="9" name="pole tekstowe 2"/>
        <cdr:cNvSpPr txBox="1"/>
      </cdr:nvSpPr>
      <cdr:spPr>
        <a:xfrm xmlns:a="http://schemas.openxmlformats.org/drawingml/2006/main">
          <a:off x="6591300" y="504825"/>
          <a:ext cx="895350" cy="7810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pl-PL"/>
        </a:p>
      </cdr:txBody>
    </cdr:sp>
  </cdr:relSizeAnchor>
  <cdr:relSizeAnchor xmlns:cdr="http://schemas.openxmlformats.org/drawingml/2006/chartDrawing">
    <cdr:from>
      <cdr:x>0</cdr:x>
      <cdr:y>0</cdr:y>
    </cdr:from>
    <cdr:to>
      <cdr:x>0.00324</cdr:x>
      <cdr:y>0.00561</cdr:y>
    </cdr:to>
    <cdr:pic>
      <cdr:nvPicPr>
        <cdr:cNvPr id="10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4386" cy="24386"/>
        </a:xfrm>
        <a:prstGeom xmlns:a="http://schemas.openxmlformats.org/drawingml/2006/main" prst="rect">
          <a:avLst/>
        </a:prstGeom>
      </cdr:spPr>
    </cdr:pic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0.87484</cdr:x>
      <cdr:y>0.11623</cdr:y>
    </cdr:from>
    <cdr:to>
      <cdr:x>0.99368</cdr:x>
      <cdr:y>0.29605</cdr:y>
    </cdr:to>
    <cdr:sp macro="" textlink="">
      <cdr:nvSpPr>
        <cdr:cNvPr id="3" name="pole tekstowe 2"/>
        <cdr:cNvSpPr txBox="1"/>
      </cdr:nvSpPr>
      <cdr:spPr>
        <a:xfrm xmlns:a="http://schemas.openxmlformats.org/drawingml/2006/main">
          <a:off x="6591300" y="504825"/>
          <a:ext cx="895350" cy="7810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pl-PL"/>
        </a:p>
      </cdr:txBody>
    </cdr:sp>
  </cdr:relSizeAnchor>
  <cdr:relSizeAnchor xmlns:cdr="http://schemas.openxmlformats.org/drawingml/2006/chartDrawing">
    <cdr:from>
      <cdr:x>0</cdr:x>
      <cdr:y>0</cdr:y>
    </cdr:from>
    <cdr:to>
      <cdr:x>0.00324</cdr:x>
      <cdr:y>0.00561</cdr:y>
    </cdr:to>
    <cdr:pic>
      <cdr:nvPicPr>
        <cdr:cNvPr id="5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4386" cy="24386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</cdr:x>
      <cdr:y>0</cdr:y>
    </cdr:from>
    <cdr:to>
      <cdr:x>0.00324</cdr:x>
      <cdr:y>0.00561</cdr:y>
    </cdr:to>
    <cdr:pic>
      <cdr:nvPicPr>
        <cdr:cNvPr id="6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4386" cy="24386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0.87484</cdr:x>
      <cdr:y>0.11623</cdr:y>
    </cdr:from>
    <cdr:to>
      <cdr:x>0.99368</cdr:x>
      <cdr:y>0.29605</cdr:y>
    </cdr:to>
    <cdr:sp macro="" textlink="">
      <cdr:nvSpPr>
        <cdr:cNvPr id="9" name="pole tekstowe 2"/>
        <cdr:cNvSpPr txBox="1"/>
      </cdr:nvSpPr>
      <cdr:spPr>
        <a:xfrm xmlns:a="http://schemas.openxmlformats.org/drawingml/2006/main">
          <a:off x="6591300" y="504825"/>
          <a:ext cx="895350" cy="7810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pl-PL"/>
        </a:p>
      </cdr:txBody>
    </cdr:sp>
  </cdr:relSizeAnchor>
  <cdr:relSizeAnchor xmlns:cdr="http://schemas.openxmlformats.org/drawingml/2006/chartDrawing">
    <cdr:from>
      <cdr:x>0</cdr:x>
      <cdr:y>0</cdr:y>
    </cdr:from>
    <cdr:to>
      <cdr:x>0.00324</cdr:x>
      <cdr:y>0.00561</cdr:y>
    </cdr:to>
    <cdr:pic>
      <cdr:nvPicPr>
        <cdr:cNvPr id="10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4386" cy="24386"/>
        </a:xfrm>
        <a:prstGeom xmlns:a="http://schemas.openxmlformats.org/drawingml/2006/main" prst="rect">
          <a:avLst/>
        </a:prstGeom>
      </cdr:spPr>
    </cdr:pic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8C8CF2-0ACB-4824-B7F1-2DBF93780440}" type="datetimeFigureOut">
              <a:rPr lang="pl-PL" smtClean="0"/>
              <a:pPr/>
              <a:t>2015-08-07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ACFC3B-464F-426A-8796-91F36C6B3E2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ACFC3B-464F-426A-8796-91F36C6B3E26}" type="slidenum">
              <a:rPr lang="pl-PL" smtClean="0"/>
              <a:pPr/>
              <a:t>1</a:t>
            </a:fld>
            <a:endParaRPr lang="pl-P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ACFC3B-464F-426A-8796-91F36C6B3E26}" type="slidenum">
              <a:rPr lang="pl-PL" smtClean="0"/>
              <a:pPr/>
              <a:t>2</a:t>
            </a:fld>
            <a:endParaRPr lang="pl-P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ACFC3B-464F-426A-8796-91F36C6B3E26}" type="slidenum">
              <a:rPr lang="pl-PL" smtClean="0"/>
              <a:pPr/>
              <a:t>3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8890D-3C58-4449-8EC0-D6ABA38DDA33}" type="datetimeFigureOut">
              <a:rPr lang="pl-PL" smtClean="0"/>
              <a:pPr/>
              <a:t>2015-08-07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6D464-2CCB-4EDD-AEA4-CCEF45A6A20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8890D-3C58-4449-8EC0-D6ABA38DDA33}" type="datetimeFigureOut">
              <a:rPr lang="pl-PL" smtClean="0"/>
              <a:pPr/>
              <a:t>2015-08-07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6D464-2CCB-4EDD-AEA4-CCEF45A6A20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8890D-3C58-4449-8EC0-D6ABA38DDA33}" type="datetimeFigureOut">
              <a:rPr lang="pl-PL" smtClean="0"/>
              <a:pPr/>
              <a:t>2015-08-07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6D464-2CCB-4EDD-AEA4-CCEF45A6A20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8890D-3C58-4449-8EC0-D6ABA38DDA33}" type="datetimeFigureOut">
              <a:rPr lang="pl-PL" smtClean="0"/>
              <a:pPr/>
              <a:t>2015-08-07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6D464-2CCB-4EDD-AEA4-CCEF45A6A20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8890D-3C58-4449-8EC0-D6ABA38DDA33}" type="datetimeFigureOut">
              <a:rPr lang="pl-PL" smtClean="0"/>
              <a:pPr/>
              <a:t>2015-08-07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6D464-2CCB-4EDD-AEA4-CCEF45A6A20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8890D-3C58-4449-8EC0-D6ABA38DDA33}" type="datetimeFigureOut">
              <a:rPr lang="pl-PL" smtClean="0"/>
              <a:pPr/>
              <a:t>2015-08-07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6D464-2CCB-4EDD-AEA4-CCEF45A6A20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8890D-3C58-4449-8EC0-D6ABA38DDA33}" type="datetimeFigureOut">
              <a:rPr lang="pl-PL" smtClean="0"/>
              <a:pPr/>
              <a:t>2015-08-07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6D464-2CCB-4EDD-AEA4-CCEF45A6A20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8890D-3C58-4449-8EC0-D6ABA38DDA33}" type="datetimeFigureOut">
              <a:rPr lang="pl-PL" smtClean="0"/>
              <a:pPr/>
              <a:t>2015-08-07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6D464-2CCB-4EDD-AEA4-CCEF45A6A20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8890D-3C58-4449-8EC0-D6ABA38DDA33}" type="datetimeFigureOut">
              <a:rPr lang="pl-PL" smtClean="0"/>
              <a:pPr/>
              <a:t>2015-08-07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6D464-2CCB-4EDD-AEA4-CCEF45A6A20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8890D-3C58-4449-8EC0-D6ABA38DDA33}" type="datetimeFigureOut">
              <a:rPr lang="pl-PL" smtClean="0"/>
              <a:pPr/>
              <a:t>2015-08-07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6D464-2CCB-4EDD-AEA4-CCEF45A6A20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8890D-3C58-4449-8EC0-D6ABA38DDA33}" type="datetimeFigureOut">
              <a:rPr lang="pl-PL" smtClean="0"/>
              <a:pPr/>
              <a:t>2015-08-07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6D464-2CCB-4EDD-AEA4-CCEF45A6A20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38890D-3C58-4449-8EC0-D6ABA38DDA33}" type="datetimeFigureOut">
              <a:rPr lang="pl-PL" smtClean="0"/>
              <a:pPr/>
              <a:t>2015-08-07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E6D464-2CCB-4EDD-AEA4-CCEF45A6A204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5.xml"/><Relationship Id="rId2" Type="http://schemas.openxmlformats.org/officeDocument/2006/relationships/chart" Target="../charts/chart34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37.xml"/><Relationship Id="rId4" Type="http://schemas.openxmlformats.org/officeDocument/2006/relationships/chart" Target="../charts/chart3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9.xml"/><Relationship Id="rId2" Type="http://schemas.openxmlformats.org/officeDocument/2006/relationships/chart" Target="../charts/chart38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41.xml"/><Relationship Id="rId4" Type="http://schemas.openxmlformats.org/officeDocument/2006/relationships/chart" Target="../charts/chart4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3.xml"/><Relationship Id="rId2" Type="http://schemas.openxmlformats.org/officeDocument/2006/relationships/chart" Target="../charts/chart42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45.xml"/><Relationship Id="rId4" Type="http://schemas.openxmlformats.org/officeDocument/2006/relationships/chart" Target="../charts/chart4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7.xml"/><Relationship Id="rId2" Type="http://schemas.openxmlformats.org/officeDocument/2006/relationships/chart" Target="../charts/chart46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49.xml"/><Relationship Id="rId4" Type="http://schemas.openxmlformats.org/officeDocument/2006/relationships/chart" Target="../charts/chart4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1.xml"/><Relationship Id="rId2" Type="http://schemas.openxmlformats.org/officeDocument/2006/relationships/chart" Target="../charts/chart50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53.xml"/><Relationship Id="rId4" Type="http://schemas.openxmlformats.org/officeDocument/2006/relationships/chart" Target="../charts/chart5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5.xml"/><Relationship Id="rId2" Type="http://schemas.openxmlformats.org/officeDocument/2006/relationships/chart" Target="../charts/chart54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57.xml"/><Relationship Id="rId4" Type="http://schemas.openxmlformats.org/officeDocument/2006/relationships/chart" Target="../charts/chart5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9.xml"/><Relationship Id="rId2" Type="http://schemas.openxmlformats.org/officeDocument/2006/relationships/chart" Target="../charts/chart58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61.xml"/><Relationship Id="rId4" Type="http://schemas.openxmlformats.org/officeDocument/2006/relationships/chart" Target="../charts/chart60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3.xml"/><Relationship Id="rId2" Type="http://schemas.openxmlformats.org/officeDocument/2006/relationships/chart" Target="../charts/chart6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6.xml"/><Relationship Id="rId2" Type="http://schemas.openxmlformats.org/officeDocument/2006/relationships/chart" Target="../charts/chart65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68.xml"/><Relationship Id="rId4" Type="http://schemas.openxmlformats.org/officeDocument/2006/relationships/chart" Target="../charts/chart6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0.xml"/><Relationship Id="rId2" Type="http://schemas.openxmlformats.org/officeDocument/2006/relationships/chart" Target="../charts/chart69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72.xml"/><Relationship Id="rId4" Type="http://schemas.openxmlformats.org/officeDocument/2006/relationships/chart" Target="../charts/chart7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7.xml"/><Relationship Id="rId4" Type="http://schemas.openxmlformats.org/officeDocument/2006/relationships/chart" Target="../charts/char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1.xml"/><Relationship Id="rId4" Type="http://schemas.openxmlformats.org/officeDocument/2006/relationships/chart" Target="../charts/chart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6.xml"/><Relationship Id="rId5" Type="http://schemas.openxmlformats.org/officeDocument/2006/relationships/chart" Target="../charts/chart15.xml"/><Relationship Id="rId4" Type="http://schemas.openxmlformats.org/officeDocument/2006/relationships/chart" Target="../charts/char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21.xml"/><Relationship Id="rId5" Type="http://schemas.openxmlformats.org/officeDocument/2006/relationships/chart" Target="../charts/chart20.xml"/><Relationship Id="rId4" Type="http://schemas.openxmlformats.org/officeDocument/2006/relationships/chart" Target="../charts/chart1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5.xml"/><Relationship Id="rId4" Type="http://schemas.openxmlformats.org/officeDocument/2006/relationships/chart" Target="../charts/chart2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9.xml"/><Relationship Id="rId4" Type="http://schemas.openxmlformats.org/officeDocument/2006/relationships/chart" Target="../charts/chart2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1.xml"/><Relationship Id="rId2" Type="http://schemas.openxmlformats.org/officeDocument/2006/relationships/chart" Target="../charts/chart30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33.xml"/><Relationship Id="rId4" Type="http://schemas.openxmlformats.org/officeDocument/2006/relationships/chart" Target="../charts/chart3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251520" y="0"/>
            <a:ext cx="8640960" cy="6741368"/>
          </a:xfrm>
        </p:spPr>
        <p:txBody>
          <a:bodyPr>
            <a:noAutofit/>
          </a:bodyPr>
          <a:lstStyle/>
          <a:p>
            <a:r>
              <a:rPr lang="pl-PL" sz="2000" i="1" dirty="0" smtClean="0">
                <a:solidFill>
                  <a:schemeClr val="bg1"/>
                </a:solidFill>
                <a:cs typeface="Arial" pitchFamily="34" charset="0"/>
              </a:rPr>
              <a:t/>
            </a:r>
            <a:br>
              <a:rPr lang="pl-PL" sz="2000" i="1" dirty="0" smtClean="0">
                <a:solidFill>
                  <a:schemeClr val="bg1"/>
                </a:solidFill>
                <a:cs typeface="Arial" pitchFamily="34" charset="0"/>
              </a:rPr>
            </a:br>
            <a:r>
              <a:rPr lang="pl-PL" sz="2000" i="1" dirty="0" smtClean="0">
                <a:solidFill>
                  <a:schemeClr val="bg1"/>
                </a:solidFill>
                <a:cs typeface="Arial" pitchFamily="34" charset="0"/>
              </a:rPr>
              <a:t/>
            </a:r>
            <a:br>
              <a:rPr lang="pl-PL" sz="2000" i="1" dirty="0" smtClean="0">
                <a:solidFill>
                  <a:schemeClr val="bg1"/>
                </a:solidFill>
                <a:cs typeface="Arial" pitchFamily="34" charset="0"/>
              </a:rPr>
            </a:br>
            <a:r>
              <a:rPr lang="pl-PL" sz="2000" i="1" dirty="0" smtClean="0">
                <a:solidFill>
                  <a:schemeClr val="bg1"/>
                </a:solidFill>
                <a:cs typeface="Arial" pitchFamily="34" charset="0"/>
              </a:rPr>
              <a:t/>
            </a:r>
            <a:br>
              <a:rPr lang="pl-PL" sz="2000" i="1" dirty="0" smtClean="0">
                <a:solidFill>
                  <a:schemeClr val="bg1"/>
                </a:solidFill>
                <a:cs typeface="Arial" pitchFamily="34" charset="0"/>
              </a:rPr>
            </a:br>
            <a:r>
              <a:rPr lang="pl-PL" sz="2000" i="1" dirty="0" smtClean="0">
                <a:solidFill>
                  <a:schemeClr val="bg1"/>
                </a:solidFill>
                <a:cs typeface="Arial" pitchFamily="34" charset="0"/>
              </a:rPr>
              <a:t/>
            </a:r>
            <a:br>
              <a:rPr lang="pl-PL" sz="2000" i="1" dirty="0" smtClean="0">
                <a:solidFill>
                  <a:schemeClr val="bg1"/>
                </a:solidFill>
                <a:cs typeface="Arial" pitchFamily="34" charset="0"/>
              </a:rPr>
            </a:br>
            <a:r>
              <a:rPr lang="pl-PL" sz="2000" i="1" dirty="0" smtClean="0">
                <a:solidFill>
                  <a:schemeClr val="bg1"/>
                </a:solidFill>
                <a:cs typeface="Arial" pitchFamily="34" charset="0"/>
              </a:rPr>
              <a:t/>
            </a:r>
            <a:br>
              <a:rPr lang="pl-PL" sz="2000" i="1" dirty="0" smtClean="0">
                <a:solidFill>
                  <a:schemeClr val="bg1"/>
                </a:solidFill>
                <a:cs typeface="Arial" pitchFamily="34" charset="0"/>
              </a:rPr>
            </a:br>
            <a:r>
              <a:rPr lang="pl-PL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Analiza wykonania budżetu </a:t>
            </a:r>
            <a:br>
              <a:rPr lang="pl-PL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pl-PL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za okres I – VII 2015 roku </a:t>
            </a:r>
            <a:br>
              <a:rPr lang="pl-PL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pl-PL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 szkołach i placówkach </a:t>
            </a:r>
            <a:br>
              <a:rPr lang="pl-PL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pl-PL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oświatowych na terenie </a:t>
            </a:r>
            <a:br>
              <a:rPr lang="pl-PL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pl-PL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Dzielnicy Wola</a:t>
            </a:r>
            <a:r>
              <a:rPr lang="pl-PL" sz="4000" b="1" dirty="0" smtClean="0">
                <a:solidFill>
                  <a:schemeClr val="bg1"/>
                </a:solidFill>
                <a:cs typeface="Arial" pitchFamily="34" charset="0"/>
              </a:rPr>
              <a:t/>
            </a:r>
            <a:br>
              <a:rPr lang="pl-PL" sz="4000" b="1" dirty="0" smtClean="0">
                <a:solidFill>
                  <a:schemeClr val="bg1"/>
                </a:solidFill>
                <a:cs typeface="Arial" pitchFamily="34" charset="0"/>
              </a:rPr>
            </a:br>
            <a:r>
              <a:rPr lang="pl-PL" sz="4000" b="1" dirty="0" smtClean="0">
                <a:solidFill>
                  <a:schemeClr val="bg1"/>
                </a:solidFill>
                <a:cs typeface="Arial" pitchFamily="34" charset="0"/>
              </a:rPr>
              <a:t/>
            </a:r>
            <a:br>
              <a:rPr lang="pl-PL" sz="4000" b="1" dirty="0" smtClean="0">
                <a:solidFill>
                  <a:schemeClr val="bg1"/>
                </a:solidFill>
                <a:cs typeface="Arial" pitchFamily="34" charset="0"/>
              </a:rPr>
            </a:br>
            <a:r>
              <a:rPr lang="pl-PL" sz="4000" b="1" dirty="0" smtClean="0">
                <a:solidFill>
                  <a:schemeClr val="bg1"/>
                </a:solidFill>
                <a:cs typeface="Arial" pitchFamily="34" charset="0"/>
              </a:rPr>
              <a:t/>
            </a:r>
            <a:br>
              <a:rPr lang="pl-PL" sz="4000" b="1" dirty="0" smtClean="0">
                <a:solidFill>
                  <a:schemeClr val="bg1"/>
                </a:solidFill>
                <a:cs typeface="Arial" pitchFamily="34" charset="0"/>
              </a:rPr>
            </a:br>
            <a:r>
              <a:rPr lang="pl-PL" sz="4000" b="1" dirty="0" smtClean="0">
                <a:solidFill>
                  <a:schemeClr val="bg1"/>
                </a:solidFill>
                <a:cs typeface="Arial" pitchFamily="34" charset="0"/>
              </a:rPr>
              <a:t/>
            </a:r>
            <a:br>
              <a:rPr lang="pl-PL" sz="4000" b="1" dirty="0" smtClean="0">
                <a:solidFill>
                  <a:schemeClr val="bg1"/>
                </a:solidFill>
                <a:cs typeface="Arial" pitchFamily="34" charset="0"/>
              </a:rPr>
            </a:br>
            <a:r>
              <a:rPr lang="pl-PL" sz="4000" b="1" dirty="0" smtClean="0">
                <a:solidFill>
                  <a:schemeClr val="bg1"/>
                </a:solidFill>
                <a:cs typeface="Arial" pitchFamily="34" charset="0"/>
              </a:rPr>
              <a:t/>
            </a:r>
            <a:br>
              <a:rPr lang="pl-PL" sz="4000" b="1" dirty="0" smtClean="0">
                <a:solidFill>
                  <a:schemeClr val="bg1"/>
                </a:solidFill>
                <a:cs typeface="Arial" pitchFamily="34" charset="0"/>
              </a:rPr>
            </a:br>
            <a:r>
              <a:rPr lang="pl-PL" sz="3200" b="1" dirty="0" smtClean="0">
                <a:solidFill>
                  <a:schemeClr val="bg1"/>
                </a:solidFill>
              </a:rPr>
              <a:t/>
            </a:r>
            <a:br>
              <a:rPr lang="pl-PL" sz="3200" b="1" dirty="0" smtClean="0">
                <a:solidFill>
                  <a:schemeClr val="bg1"/>
                </a:solidFill>
              </a:rPr>
            </a:br>
            <a:r>
              <a:rPr lang="pl-PL" sz="3200" dirty="0" smtClean="0">
                <a:solidFill>
                  <a:schemeClr val="bg1"/>
                </a:solidFill>
              </a:rPr>
              <a:t/>
            </a:r>
            <a:br>
              <a:rPr lang="pl-PL" sz="3200" dirty="0" smtClean="0">
                <a:solidFill>
                  <a:schemeClr val="bg1"/>
                </a:solidFill>
              </a:rPr>
            </a:br>
            <a:endParaRPr lang="pl-PL" sz="3200" dirty="0">
              <a:solidFill>
                <a:schemeClr val="bg1"/>
              </a:solidFill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51520" y="4077072"/>
            <a:ext cx="8712968" cy="2664296"/>
          </a:xfrm>
        </p:spPr>
        <p:txBody>
          <a:bodyPr>
            <a:normAutofit/>
          </a:bodyPr>
          <a:lstStyle/>
          <a:p>
            <a:r>
              <a:rPr lang="pl-PL" sz="4000" b="1" i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l-PL" sz="4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pl-PL" sz="3500" i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pl-PL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Dzielnicowe Biuro Finansów Oświaty –Wola </a:t>
            </a:r>
            <a:br>
              <a:rPr lang="pl-PL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pl-PL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m.st. Warszawy</a:t>
            </a:r>
            <a:endParaRPr lang="pl-PL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pl-PL" dirty="0" smtClean="0"/>
          </a:p>
          <a:p>
            <a:endParaRPr lang="pl-PL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1143000"/>
          </a:xfrm>
          <a:solidFill>
            <a:srgbClr val="F79646">
              <a:lumMod val="20000"/>
              <a:lumOff val="80000"/>
            </a:srgbClr>
          </a:solidFill>
        </p:spPr>
        <p:txBody>
          <a:bodyPr>
            <a:normAutofit/>
          </a:bodyPr>
          <a:lstStyle/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Rozdział 80140 – Centra Kształcenia Ustawicznego i </a:t>
            </a:r>
            <a:r>
              <a:rPr lang="pl-PL" sz="2400" b="1" dirty="0" smtClean="0">
                <a:latin typeface="Arial" pitchFamily="34" charset="0"/>
                <a:cs typeface="Arial" pitchFamily="34" charset="0"/>
              </a:rPr>
              <a:t>Praktycznego</a:t>
            </a:r>
            <a:endParaRPr lang="pl-PL" sz="24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Wykres 3"/>
          <p:cNvGraphicFramePr>
            <a:graphicFrameLocks/>
          </p:cNvGraphicFramePr>
          <p:nvPr/>
        </p:nvGraphicFramePr>
        <p:xfrm>
          <a:off x="539552" y="1628800"/>
          <a:ext cx="8064896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Wykres 4"/>
          <p:cNvGraphicFramePr>
            <a:graphicFrameLocks/>
          </p:cNvGraphicFramePr>
          <p:nvPr/>
        </p:nvGraphicFramePr>
        <p:xfrm>
          <a:off x="539552" y="1556792"/>
          <a:ext cx="7920880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Wykres 6"/>
          <p:cNvGraphicFramePr>
            <a:graphicFrameLocks/>
          </p:cNvGraphicFramePr>
          <p:nvPr/>
        </p:nvGraphicFramePr>
        <p:xfrm>
          <a:off x="467544" y="1556792"/>
          <a:ext cx="8280920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296144"/>
          </a:xfrm>
          <a:solidFill>
            <a:srgbClr val="F79646">
              <a:lumMod val="20000"/>
              <a:lumOff val="80000"/>
            </a:srgbClr>
          </a:solidFill>
        </p:spPr>
        <p:txBody>
          <a:bodyPr>
            <a:noAutofit/>
          </a:bodyPr>
          <a:lstStyle/>
          <a:p>
            <a:r>
              <a:rPr lang="pl-PL" sz="2000" b="1" dirty="0" smtClean="0">
                <a:latin typeface="Arial" pitchFamily="34" charset="0"/>
                <a:cs typeface="Arial" pitchFamily="34" charset="0"/>
              </a:rPr>
              <a:t>Rozdział 80149 – Realizacja zadań wymagających stosowania specjalnej organizacji nauki i metod pracy dla dzieci </a:t>
            </a:r>
            <a:br>
              <a:rPr lang="pl-PL" sz="2000" b="1" dirty="0" smtClean="0">
                <a:latin typeface="Arial" pitchFamily="34" charset="0"/>
                <a:cs typeface="Arial" pitchFamily="34" charset="0"/>
              </a:rPr>
            </a:br>
            <a:r>
              <a:rPr lang="pl-PL" sz="2000" b="1" dirty="0" smtClean="0">
                <a:latin typeface="Arial" pitchFamily="34" charset="0"/>
                <a:cs typeface="Arial" pitchFamily="34" charset="0"/>
              </a:rPr>
              <a:t>w przedszkolach, oddziałach przedszkolnych w szkołach podstawowych i innych formach wychowania przedszkolnego</a:t>
            </a:r>
            <a:endParaRPr lang="pl-PL" sz="20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9" name="Symbol zastępczy zawartości 8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Wykres 3"/>
          <p:cNvGraphicFramePr>
            <a:graphicFrameLocks/>
          </p:cNvGraphicFramePr>
          <p:nvPr/>
        </p:nvGraphicFramePr>
        <p:xfrm>
          <a:off x="467544" y="1628800"/>
          <a:ext cx="8136903" cy="43924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Wykres 4"/>
          <p:cNvGraphicFramePr>
            <a:graphicFrameLocks/>
          </p:cNvGraphicFramePr>
          <p:nvPr/>
        </p:nvGraphicFramePr>
        <p:xfrm>
          <a:off x="395536" y="1484784"/>
          <a:ext cx="8136904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6" name="Wykres 5"/>
          <p:cNvGraphicFramePr>
            <a:graphicFrameLocks/>
          </p:cNvGraphicFramePr>
          <p:nvPr/>
        </p:nvGraphicFramePr>
        <p:xfrm>
          <a:off x="467544" y="1628800"/>
          <a:ext cx="8208912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80920" cy="1296144"/>
          </a:xfrm>
          <a:solidFill>
            <a:srgbClr val="F79646">
              <a:lumMod val="20000"/>
              <a:lumOff val="80000"/>
            </a:srgbClr>
          </a:solidFill>
        </p:spPr>
        <p:txBody>
          <a:bodyPr>
            <a:normAutofit fontScale="90000"/>
          </a:bodyPr>
          <a:lstStyle/>
          <a:p>
            <a:r>
              <a:rPr lang="pl-PL" sz="2000" b="1" dirty="0" smtClean="0">
                <a:latin typeface="Arial" pitchFamily="34" charset="0"/>
                <a:cs typeface="Arial" pitchFamily="34" charset="0"/>
              </a:rPr>
              <a:t>Rozdział 80150 – Realizacja zadań wymagających stosowania specjalnej organizacji nauki i metod pracy dla dzieci i młodzieży w szkołach podstawowych, gimnazjach, liceach ogólnokształcących, liceach profilowanych i szkołach zawodowych oraz szkołach artystycznych</a:t>
            </a:r>
            <a:endParaRPr lang="pl-PL" sz="20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</p:nvPr>
        </p:nvGraphicFramePr>
        <p:xfrm>
          <a:off x="539552" y="1700808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Wykres 3"/>
          <p:cNvGraphicFramePr>
            <a:graphicFrameLocks/>
          </p:cNvGraphicFramePr>
          <p:nvPr/>
        </p:nvGraphicFramePr>
        <p:xfrm>
          <a:off x="611560" y="1772816"/>
          <a:ext cx="8064896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Wykres 4"/>
          <p:cNvGraphicFramePr>
            <a:graphicFrameLocks/>
          </p:cNvGraphicFramePr>
          <p:nvPr/>
        </p:nvGraphicFramePr>
        <p:xfrm>
          <a:off x="611560" y="1700808"/>
          <a:ext cx="8136904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Wykres 6"/>
          <p:cNvGraphicFramePr>
            <a:graphicFrameLocks/>
          </p:cNvGraphicFramePr>
          <p:nvPr/>
        </p:nvGraphicFramePr>
        <p:xfrm>
          <a:off x="539552" y="1700808"/>
          <a:ext cx="8280920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1143000"/>
          </a:xfrm>
          <a:solidFill>
            <a:srgbClr val="F79646">
              <a:lumMod val="20000"/>
              <a:lumOff val="80000"/>
            </a:srgbClr>
          </a:solidFill>
        </p:spPr>
        <p:txBody>
          <a:bodyPr>
            <a:normAutofit/>
          </a:bodyPr>
          <a:lstStyle/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Dział 854 – </a:t>
            </a:r>
            <a:br>
              <a:rPr lang="pl-PL" sz="2400" b="1" dirty="0">
                <a:latin typeface="Arial" pitchFamily="34" charset="0"/>
                <a:cs typeface="Arial" pitchFamily="34" charset="0"/>
              </a:rPr>
            </a:br>
            <a:r>
              <a:rPr lang="pl-PL" sz="2400" b="1" dirty="0">
                <a:latin typeface="Arial" pitchFamily="34" charset="0"/>
                <a:cs typeface="Arial" pitchFamily="34" charset="0"/>
              </a:rPr>
              <a:t>Edukacyjna Opieka Wychowawcza</a:t>
            </a:r>
            <a:endParaRPr lang="pl-PL" sz="24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Wykres 3"/>
          <p:cNvGraphicFramePr>
            <a:graphicFrameLocks/>
          </p:cNvGraphicFramePr>
          <p:nvPr/>
        </p:nvGraphicFramePr>
        <p:xfrm>
          <a:off x="539552" y="1700808"/>
          <a:ext cx="8064896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Wykres 4"/>
          <p:cNvGraphicFramePr>
            <a:graphicFrameLocks/>
          </p:cNvGraphicFramePr>
          <p:nvPr/>
        </p:nvGraphicFramePr>
        <p:xfrm>
          <a:off x="539552" y="1628800"/>
          <a:ext cx="8136904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Wykres 6"/>
          <p:cNvGraphicFramePr>
            <a:graphicFrameLocks/>
          </p:cNvGraphicFramePr>
          <p:nvPr/>
        </p:nvGraphicFramePr>
        <p:xfrm>
          <a:off x="467544" y="1556792"/>
          <a:ext cx="8280920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80920" cy="1080120"/>
          </a:xfrm>
          <a:solidFill>
            <a:srgbClr val="F79646">
              <a:lumMod val="20000"/>
              <a:lumOff val="80000"/>
            </a:srgbClr>
          </a:solidFill>
        </p:spPr>
        <p:txBody>
          <a:bodyPr>
            <a:normAutofit/>
          </a:bodyPr>
          <a:lstStyle/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Rozdział 85401 – Świetlice Szkolne </a:t>
            </a:r>
            <a:endParaRPr lang="pl-PL" sz="24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</p:nvPr>
        </p:nvGraphicFramePr>
        <p:xfrm>
          <a:off x="467544" y="1484784"/>
          <a:ext cx="8229600" cy="45979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Wykres 3"/>
          <p:cNvGraphicFramePr>
            <a:graphicFrameLocks/>
          </p:cNvGraphicFramePr>
          <p:nvPr/>
        </p:nvGraphicFramePr>
        <p:xfrm>
          <a:off x="467544" y="1628800"/>
          <a:ext cx="8136904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Wykres 4"/>
          <p:cNvGraphicFramePr>
            <a:graphicFrameLocks/>
          </p:cNvGraphicFramePr>
          <p:nvPr/>
        </p:nvGraphicFramePr>
        <p:xfrm>
          <a:off x="467544" y="1628800"/>
          <a:ext cx="8136904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Wykres 6"/>
          <p:cNvGraphicFramePr>
            <a:graphicFrameLocks/>
          </p:cNvGraphicFramePr>
          <p:nvPr/>
        </p:nvGraphicFramePr>
        <p:xfrm>
          <a:off x="467544" y="1484784"/>
          <a:ext cx="8280920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80920" cy="1143000"/>
          </a:xfrm>
          <a:solidFill>
            <a:srgbClr val="F79646">
              <a:lumMod val="20000"/>
              <a:lumOff val="80000"/>
            </a:srgbClr>
          </a:solidFill>
        </p:spPr>
        <p:txBody>
          <a:bodyPr>
            <a:normAutofit/>
          </a:bodyPr>
          <a:lstStyle/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Rozdział 85406 </a:t>
            </a:r>
            <a:r>
              <a:rPr lang="pl-PL" sz="2400" b="1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pl-PL" sz="2400" b="1" dirty="0">
                <a:latin typeface="Arial" pitchFamily="34" charset="0"/>
                <a:cs typeface="Arial" pitchFamily="34" charset="0"/>
              </a:rPr>
              <a:t/>
            </a:r>
            <a:br>
              <a:rPr lang="pl-PL" sz="2400" b="1" dirty="0">
                <a:latin typeface="Arial" pitchFamily="34" charset="0"/>
                <a:cs typeface="Arial" pitchFamily="34" charset="0"/>
              </a:rPr>
            </a:br>
            <a:r>
              <a:rPr lang="pl-PL" sz="2400" b="1" dirty="0">
                <a:latin typeface="Arial" pitchFamily="34" charset="0"/>
                <a:cs typeface="Arial" pitchFamily="34" charset="0"/>
              </a:rPr>
              <a:t>Poradnie Psychologiczno-Pedagogiczne</a:t>
            </a:r>
            <a:endParaRPr lang="pl-PL" sz="24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</p:nvPr>
        </p:nvGraphicFramePr>
        <p:xfrm>
          <a:off x="467544" y="16288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Wykres 3"/>
          <p:cNvGraphicFramePr>
            <a:graphicFrameLocks/>
          </p:cNvGraphicFramePr>
          <p:nvPr/>
        </p:nvGraphicFramePr>
        <p:xfrm>
          <a:off x="539552" y="1628800"/>
          <a:ext cx="8064896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Wykres 4"/>
          <p:cNvGraphicFramePr>
            <a:graphicFrameLocks/>
          </p:cNvGraphicFramePr>
          <p:nvPr/>
        </p:nvGraphicFramePr>
        <p:xfrm>
          <a:off x="467544" y="1700808"/>
          <a:ext cx="8136904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Wykres 6"/>
          <p:cNvGraphicFramePr>
            <a:graphicFrameLocks/>
          </p:cNvGraphicFramePr>
          <p:nvPr/>
        </p:nvGraphicFramePr>
        <p:xfrm>
          <a:off x="467544" y="1628800"/>
          <a:ext cx="8280920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80920" cy="1152128"/>
          </a:xfrm>
          <a:solidFill>
            <a:srgbClr val="F79646">
              <a:lumMod val="20000"/>
              <a:lumOff val="80000"/>
            </a:srgbClr>
          </a:solidFill>
        </p:spPr>
        <p:txBody>
          <a:bodyPr>
            <a:normAutofit/>
          </a:bodyPr>
          <a:lstStyle/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Rozdział 85407 </a:t>
            </a:r>
            <a:r>
              <a:rPr lang="pl-PL" sz="2400" b="1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pl-PL" sz="2400" b="1" dirty="0">
                <a:latin typeface="Arial" pitchFamily="34" charset="0"/>
                <a:cs typeface="Arial" pitchFamily="34" charset="0"/>
              </a:rPr>
              <a:t/>
            </a:r>
            <a:br>
              <a:rPr lang="pl-PL" sz="2400" b="1" dirty="0">
                <a:latin typeface="Arial" pitchFamily="34" charset="0"/>
                <a:cs typeface="Arial" pitchFamily="34" charset="0"/>
              </a:rPr>
            </a:br>
            <a:r>
              <a:rPr lang="pl-PL" sz="2400" b="1" dirty="0">
                <a:latin typeface="Arial" pitchFamily="34" charset="0"/>
                <a:cs typeface="Arial" pitchFamily="34" charset="0"/>
              </a:rPr>
              <a:t>Placówki Wychowania Pozaszkolnego</a:t>
            </a:r>
            <a:endParaRPr lang="pl-PL" sz="24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</p:nvPr>
        </p:nvGraphicFramePr>
        <p:xfrm>
          <a:off x="395536" y="1556792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Wykres 3"/>
          <p:cNvGraphicFramePr>
            <a:graphicFrameLocks/>
          </p:cNvGraphicFramePr>
          <p:nvPr/>
        </p:nvGraphicFramePr>
        <p:xfrm>
          <a:off x="395536" y="1484784"/>
          <a:ext cx="8064896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Wykres 4"/>
          <p:cNvGraphicFramePr>
            <a:graphicFrameLocks/>
          </p:cNvGraphicFramePr>
          <p:nvPr/>
        </p:nvGraphicFramePr>
        <p:xfrm>
          <a:off x="467544" y="1628800"/>
          <a:ext cx="8064896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Wykres 6"/>
          <p:cNvGraphicFramePr>
            <a:graphicFrameLocks/>
          </p:cNvGraphicFramePr>
          <p:nvPr/>
        </p:nvGraphicFramePr>
        <p:xfrm>
          <a:off x="395536" y="1556792"/>
          <a:ext cx="8280920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352928" cy="1066130"/>
          </a:xfrm>
          <a:solidFill>
            <a:srgbClr val="F79646">
              <a:lumMod val="20000"/>
              <a:lumOff val="80000"/>
            </a:srgbClr>
          </a:solidFill>
        </p:spPr>
        <p:txBody>
          <a:bodyPr>
            <a:normAutofit/>
          </a:bodyPr>
          <a:lstStyle/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Dział 801 i 854 </a:t>
            </a:r>
            <a:r>
              <a:rPr lang="pl-PL" sz="2400" b="1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pl-PL" sz="2400" b="1" dirty="0">
                <a:latin typeface="Arial" pitchFamily="34" charset="0"/>
                <a:cs typeface="Arial" pitchFamily="34" charset="0"/>
              </a:rPr>
              <a:t>Ogółem</a:t>
            </a:r>
            <a:endParaRPr lang="pl-PL" sz="24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Symbol zastępczy zawartości 7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Wykres 4"/>
          <p:cNvGraphicFramePr>
            <a:graphicFrameLocks/>
          </p:cNvGraphicFramePr>
          <p:nvPr/>
        </p:nvGraphicFramePr>
        <p:xfrm>
          <a:off x="683568" y="1628800"/>
          <a:ext cx="7920880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Wykres 5"/>
          <p:cNvGraphicFramePr>
            <a:graphicFrameLocks/>
          </p:cNvGraphicFramePr>
          <p:nvPr/>
        </p:nvGraphicFramePr>
        <p:xfrm>
          <a:off x="395536" y="1556792"/>
          <a:ext cx="8352928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352928" cy="1143000"/>
          </a:xfrm>
          <a:solidFill>
            <a:srgbClr val="F79646">
              <a:lumMod val="20000"/>
              <a:lumOff val="80000"/>
            </a:srgbClr>
          </a:solidFill>
        </p:spPr>
        <p:txBody>
          <a:bodyPr>
            <a:normAutofit/>
          </a:bodyPr>
          <a:lstStyle/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Dział 801 i 854 </a:t>
            </a:r>
            <a:r>
              <a:rPr lang="pl-PL" sz="2400" b="1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pl-PL" sz="2400" b="1" dirty="0">
                <a:latin typeface="Arial" pitchFamily="34" charset="0"/>
                <a:cs typeface="Arial" pitchFamily="34" charset="0"/>
              </a:rPr>
              <a:t>Płace i Pochodne</a:t>
            </a:r>
            <a:endParaRPr lang="pl-PL" sz="24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Symbol zastępczy zawartości 7"/>
          <p:cNvGraphicFramePr>
            <a:graphicFrameLocks noGrp="1"/>
          </p:cNvGraphicFramePr>
          <p:nvPr>
            <p:ph idx="1"/>
          </p:nvPr>
        </p:nvGraphicFramePr>
        <p:xfrm>
          <a:off x="467544" y="16288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Wykres 3"/>
          <p:cNvGraphicFramePr>
            <a:graphicFrameLocks/>
          </p:cNvGraphicFramePr>
          <p:nvPr/>
        </p:nvGraphicFramePr>
        <p:xfrm>
          <a:off x="539552" y="1628800"/>
          <a:ext cx="8064896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Wykres 4"/>
          <p:cNvGraphicFramePr>
            <a:graphicFrameLocks/>
          </p:cNvGraphicFramePr>
          <p:nvPr/>
        </p:nvGraphicFramePr>
        <p:xfrm>
          <a:off x="539552" y="1844824"/>
          <a:ext cx="7992888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6" name="Wykres 5"/>
          <p:cNvGraphicFramePr>
            <a:graphicFrameLocks/>
          </p:cNvGraphicFramePr>
          <p:nvPr/>
        </p:nvGraphicFramePr>
        <p:xfrm>
          <a:off x="395536" y="1628800"/>
          <a:ext cx="8352928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352928" cy="1066130"/>
          </a:xfrm>
          <a:solidFill>
            <a:srgbClr val="F79646">
              <a:lumMod val="20000"/>
              <a:lumOff val="80000"/>
            </a:srgbClr>
          </a:solidFill>
        </p:spPr>
        <p:txBody>
          <a:bodyPr>
            <a:normAutofit/>
          </a:bodyPr>
          <a:lstStyle/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Dział 801 i 854 </a:t>
            </a:r>
            <a:r>
              <a:rPr lang="pl-PL" sz="2400" b="1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pl-PL" sz="2400" b="1" dirty="0">
                <a:latin typeface="Arial" pitchFamily="34" charset="0"/>
                <a:cs typeface="Arial" pitchFamily="34" charset="0"/>
              </a:rPr>
              <a:t>Wydatki Rzeczowe</a:t>
            </a:r>
            <a:endParaRPr lang="pl-PL" sz="24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Symbol zastępczy zawartości 7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Wykres 3"/>
          <p:cNvGraphicFramePr>
            <a:graphicFrameLocks/>
          </p:cNvGraphicFramePr>
          <p:nvPr/>
        </p:nvGraphicFramePr>
        <p:xfrm>
          <a:off x="539552" y="1772816"/>
          <a:ext cx="7992888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Wykres 4"/>
          <p:cNvGraphicFramePr>
            <a:graphicFrameLocks/>
          </p:cNvGraphicFramePr>
          <p:nvPr/>
        </p:nvGraphicFramePr>
        <p:xfrm>
          <a:off x="611560" y="1628800"/>
          <a:ext cx="7992888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6" name="Wykres 5"/>
          <p:cNvGraphicFramePr>
            <a:graphicFrameLocks/>
          </p:cNvGraphicFramePr>
          <p:nvPr/>
        </p:nvGraphicFramePr>
        <p:xfrm>
          <a:off x="395536" y="1556792"/>
          <a:ext cx="8352928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11430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Dział 801 – Oświata i Wychowanie </a:t>
            </a:r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</p:nvPr>
        </p:nvGraphicFramePr>
        <p:xfrm>
          <a:off x="539552" y="1628800"/>
          <a:ext cx="8136904" cy="44539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6" name="Wykres 25"/>
          <p:cNvGraphicFramePr>
            <a:graphicFrameLocks/>
          </p:cNvGraphicFramePr>
          <p:nvPr/>
        </p:nvGraphicFramePr>
        <p:xfrm>
          <a:off x="467544" y="1628800"/>
          <a:ext cx="8064896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Wykres 9"/>
          <p:cNvGraphicFramePr>
            <a:graphicFrameLocks/>
          </p:cNvGraphicFramePr>
          <p:nvPr/>
        </p:nvGraphicFramePr>
        <p:xfrm>
          <a:off x="539552" y="1628800"/>
          <a:ext cx="8136904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9" name="Wykres 8"/>
          <p:cNvGraphicFramePr>
            <a:graphicFrameLocks/>
          </p:cNvGraphicFramePr>
          <p:nvPr/>
        </p:nvGraphicFramePr>
        <p:xfrm>
          <a:off x="539552" y="1556792"/>
          <a:ext cx="8208912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4797152"/>
            <a:ext cx="8229600" cy="1872208"/>
          </a:xfrm>
          <a:noFill/>
        </p:spPr>
        <p:txBody>
          <a:bodyPr/>
          <a:lstStyle/>
          <a:p>
            <a:r>
              <a:rPr lang="pl-PL" b="1" dirty="0" smtClean="0"/>
              <a:t>Dziękujemy za uwagę</a:t>
            </a:r>
            <a:endParaRPr lang="pl-PL" dirty="0"/>
          </a:p>
        </p:txBody>
      </p:sp>
      <p:sp>
        <p:nvSpPr>
          <p:cNvPr id="5" name="Symbol zastępczy zawartości 2"/>
          <p:cNvSpPr>
            <a:spLocks noGrp="1"/>
          </p:cNvSpPr>
          <p:nvPr>
            <p:ph idx="1"/>
          </p:nvPr>
        </p:nvSpPr>
        <p:spPr>
          <a:xfrm>
            <a:off x="323528" y="4725144"/>
            <a:ext cx="8496944" cy="2016224"/>
          </a:xfrm>
          <a:solidFill>
            <a:srgbClr val="F79646">
              <a:lumMod val="20000"/>
              <a:lumOff val="80000"/>
            </a:srgbClr>
          </a:solidFill>
        </p:spPr>
        <p:txBody>
          <a:bodyPr>
            <a:normAutofit fontScale="40000" lnSpcReduction="20000"/>
          </a:bodyPr>
          <a:lstStyle/>
          <a:p>
            <a:endParaRPr lang="pl-PL" dirty="0" smtClean="0"/>
          </a:p>
          <a:p>
            <a:pPr>
              <a:buNone/>
            </a:pPr>
            <a:r>
              <a:rPr lang="pl-PL" sz="4600" dirty="0"/>
              <a:t> </a:t>
            </a:r>
            <a:r>
              <a:rPr lang="pl-PL" sz="4600" dirty="0" smtClean="0"/>
              <a:t>                         </a:t>
            </a:r>
          </a:p>
          <a:p>
            <a:pPr>
              <a:buNone/>
            </a:pPr>
            <a:endParaRPr lang="pl-PL" sz="4600" b="1" i="1" dirty="0" smtClean="0"/>
          </a:p>
          <a:p>
            <a:pPr algn="ctr">
              <a:buNone/>
            </a:pPr>
            <a:r>
              <a:rPr lang="pl-PL" sz="7000" b="1" i="1" dirty="0" smtClean="0"/>
              <a:t> </a:t>
            </a:r>
            <a:r>
              <a:rPr lang="pl-PL" sz="7000" b="1" dirty="0" smtClean="0">
                <a:latin typeface="Arial" pitchFamily="34" charset="0"/>
                <a:cs typeface="Arial" pitchFamily="34" charset="0"/>
              </a:rPr>
              <a:t>Dziękujemy za uwagę</a:t>
            </a:r>
            <a:endParaRPr lang="pl-PL" sz="7000" dirty="0" smtClean="0">
              <a:latin typeface="Arial" pitchFamily="34" charset="0"/>
              <a:cs typeface="Arial" pitchFamily="34" charset="0"/>
            </a:endParaRPr>
          </a:p>
          <a:p>
            <a:endParaRPr lang="pl-PL" dirty="0"/>
          </a:p>
          <a:p>
            <a:endParaRPr lang="pl-PL" dirty="0" smtClean="0"/>
          </a:p>
          <a:p>
            <a:pPr>
              <a:buNone/>
            </a:pPr>
            <a:r>
              <a:rPr lang="pl-PL" dirty="0" smtClean="0"/>
              <a:t>                       </a:t>
            </a:r>
            <a:endParaRPr lang="pl-PL" b="1" i="1" dirty="0"/>
          </a:p>
          <a:p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11430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Rozdział 80101 – Szkoły Podstawowe</a:t>
            </a:r>
            <a:endParaRPr lang="pl-PL" sz="24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</p:nvPr>
        </p:nvGraphicFramePr>
        <p:xfrm>
          <a:off x="467544" y="16288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Wykres 3"/>
          <p:cNvGraphicFramePr>
            <a:graphicFrameLocks/>
          </p:cNvGraphicFramePr>
          <p:nvPr/>
        </p:nvGraphicFramePr>
        <p:xfrm>
          <a:off x="395536" y="1556792"/>
          <a:ext cx="8136903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Wykres 7"/>
          <p:cNvGraphicFramePr>
            <a:graphicFrameLocks/>
          </p:cNvGraphicFramePr>
          <p:nvPr/>
        </p:nvGraphicFramePr>
        <p:xfrm>
          <a:off x="467544" y="1628800"/>
          <a:ext cx="8280920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Rozdział 80103 </a:t>
            </a:r>
            <a:r>
              <a:rPr lang="pl-PL" sz="2400" b="1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pl-PL" sz="2400" b="1" dirty="0">
                <a:latin typeface="Arial" pitchFamily="34" charset="0"/>
                <a:cs typeface="Arial" pitchFamily="34" charset="0"/>
              </a:rPr>
              <a:t/>
            </a:r>
            <a:br>
              <a:rPr lang="pl-PL" sz="2400" b="1" dirty="0">
                <a:latin typeface="Arial" pitchFamily="34" charset="0"/>
                <a:cs typeface="Arial" pitchFamily="34" charset="0"/>
              </a:rPr>
            </a:br>
            <a:r>
              <a:rPr lang="pl-PL" sz="2400" b="1" dirty="0">
                <a:latin typeface="Arial" pitchFamily="34" charset="0"/>
                <a:cs typeface="Arial" pitchFamily="34" charset="0"/>
              </a:rPr>
              <a:t> Oddziały </a:t>
            </a:r>
            <a:r>
              <a:rPr lang="pl-PL" sz="2400" b="1" dirty="0" smtClean="0">
                <a:latin typeface="Arial" pitchFamily="34" charset="0"/>
                <a:cs typeface="Arial" pitchFamily="34" charset="0"/>
              </a:rPr>
              <a:t>przedszkolne </a:t>
            </a:r>
            <a:r>
              <a:rPr lang="pl-PL" sz="2400" b="1" dirty="0">
                <a:latin typeface="Arial" pitchFamily="34" charset="0"/>
                <a:cs typeface="Arial" pitchFamily="34" charset="0"/>
              </a:rPr>
              <a:t>w Szkołach </a:t>
            </a:r>
            <a:r>
              <a:rPr lang="pl-PL" sz="2400" b="1" dirty="0" smtClean="0">
                <a:latin typeface="Arial" pitchFamily="34" charset="0"/>
                <a:cs typeface="Arial" pitchFamily="34" charset="0"/>
              </a:rPr>
              <a:t>Podstawowych</a:t>
            </a:r>
            <a:endParaRPr lang="pl-PL" sz="24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Wykres 4"/>
          <p:cNvGraphicFramePr>
            <a:graphicFrameLocks/>
          </p:cNvGraphicFramePr>
          <p:nvPr/>
        </p:nvGraphicFramePr>
        <p:xfrm>
          <a:off x="467544" y="1628800"/>
          <a:ext cx="8208912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Wykres 6"/>
          <p:cNvGraphicFramePr>
            <a:graphicFrameLocks/>
          </p:cNvGraphicFramePr>
          <p:nvPr/>
        </p:nvGraphicFramePr>
        <p:xfrm>
          <a:off x="683568" y="1700808"/>
          <a:ext cx="7920879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6" name="Wykres 5"/>
          <p:cNvGraphicFramePr>
            <a:graphicFrameLocks/>
          </p:cNvGraphicFramePr>
          <p:nvPr/>
        </p:nvGraphicFramePr>
        <p:xfrm>
          <a:off x="467544" y="1628800"/>
          <a:ext cx="8208912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  <a:solidFill>
            <a:srgbClr val="F79646">
              <a:lumMod val="20000"/>
              <a:lumOff val="80000"/>
            </a:srgbClr>
          </a:solidFill>
        </p:spPr>
        <p:txBody>
          <a:bodyPr>
            <a:normAutofit/>
          </a:bodyPr>
          <a:lstStyle/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Rozdział 80104 – Przedszkola</a:t>
            </a:r>
            <a:endParaRPr lang="pl-PL" sz="24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Wykres 3"/>
          <p:cNvGraphicFramePr>
            <a:graphicFrameLocks/>
          </p:cNvGraphicFramePr>
          <p:nvPr/>
        </p:nvGraphicFramePr>
        <p:xfrm>
          <a:off x="467544" y="1772816"/>
          <a:ext cx="8208912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Wykres 4"/>
          <p:cNvGraphicFramePr>
            <a:graphicFrameLocks/>
          </p:cNvGraphicFramePr>
          <p:nvPr/>
        </p:nvGraphicFramePr>
        <p:xfrm>
          <a:off x="539552" y="1628800"/>
          <a:ext cx="8064896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Wykres 6"/>
          <p:cNvGraphicFramePr>
            <a:graphicFrameLocks/>
          </p:cNvGraphicFramePr>
          <p:nvPr/>
        </p:nvGraphicFramePr>
        <p:xfrm>
          <a:off x="611560" y="1628800"/>
          <a:ext cx="7992888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8" name="Wykres 7"/>
          <p:cNvGraphicFramePr>
            <a:graphicFrameLocks/>
          </p:cNvGraphicFramePr>
          <p:nvPr/>
        </p:nvGraphicFramePr>
        <p:xfrm>
          <a:off x="467544" y="1628800"/>
          <a:ext cx="8208912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301608" cy="1143000"/>
          </a:xfrm>
          <a:solidFill>
            <a:srgbClr val="F79646">
              <a:lumMod val="20000"/>
              <a:lumOff val="80000"/>
            </a:srgbClr>
          </a:solidFill>
        </p:spPr>
        <p:txBody>
          <a:bodyPr>
            <a:normAutofit/>
          </a:bodyPr>
          <a:lstStyle/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Rozdział 80110 – Gimnazja</a:t>
            </a:r>
            <a:endParaRPr lang="pl-PL" sz="24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Wykres 3"/>
          <p:cNvGraphicFramePr>
            <a:graphicFrameLocks/>
          </p:cNvGraphicFramePr>
          <p:nvPr/>
        </p:nvGraphicFramePr>
        <p:xfrm>
          <a:off x="467544" y="1700808"/>
          <a:ext cx="8136904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Wykres 4"/>
          <p:cNvGraphicFramePr>
            <a:graphicFrameLocks/>
          </p:cNvGraphicFramePr>
          <p:nvPr/>
        </p:nvGraphicFramePr>
        <p:xfrm>
          <a:off x="467544" y="1628800"/>
          <a:ext cx="8208912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Wykres 6"/>
          <p:cNvGraphicFramePr>
            <a:graphicFrameLocks/>
          </p:cNvGraphicFramePr>
          <p:nvPr/>
        </p:nvGraphicFramePr>
        <p:xfrm>
          <a:off x="611560" y="1700808"/>
          <a:ext cx="7920880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8" name="Wykres 7"/>
          <p:cNvGraphicFramePr>
            <a:graphicFrameLocks/>
          </p:cNvGraphicFramePr>
          <p:nvPr/>
        </p:nvGraphicFramePr>
        <p:xfrm>
          <a:off x="467544" y="1628800"/>
          <a:ext cx="8280920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1143000"/>
          </a:xfrm>
          <a:solidFill>
            <a:srgbClr val="F79646">
              <a:lumMod val="20000"/>
              <a:lumOff val="80000"/>
            </a:srgbClr>
          </a:solidFill>
        </p:spPr>
        <p:txBody>
          <a:bodyPr>
            <a:normAutofit/>
          </a:bodyPr>
          <a:lstStyle/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Rozdział 80114 – Zespoły Obsługi Ekonomiczno - Administracyjnej Szkół</a:t>
            </a:r>
            <a:endParaRPr lang="pl-PL" sz="24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Symbol zastępczy zawartości 6"/>
          <p:cNvGraphicFramePr>
            <a:graphicFrameLocks noGrp="1"/>
          </p:cNvGraphicFramePr>
          <p:nvPr>
            <p:ph idx="1"/>
          </p:nvPr>
        </p:nvGraphicFramePr>
        <p:xfrm>
          <a:off x="539552" y="1700808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Wykres 3"/>
          <p:cNvGraphicFramePr>
            <a:graphicFrameLocks/>
          </p:cNvGraphicFramePr>
          <p:nvPr/>
        </p:nvGraphicFramePr>
        <p:xfrm>
          <a:off x="611560" y="1772816"/>
          <a:ext cx="8064896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Wykres 4"/>
          <p:cNvGraphicFramePr>
            <a:graphicFrameLocks/>
          </p:cNvGraphicFramePr>
          <p:nvPr/>
        </p:nvGraphicFramePr>
        <p:xfrm>
          <a:off x="611560" y="1772816"/>
          <a:ext cx="8136904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6" name="Wykres 5"/>
          <p:cNvGraphicFramePr>
            <a:graphicFrameLocks/>
          </p:cNvGraphicFramePr>
          <p:nvPr/>
        </p:nvGraphicFramePr>
        <p:xfrm>
          <a:off x="467544" y="1628800"/>
          <a:ext cx="8352928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352928" cy="1143000"/>
          </a:xfrm>
          <a:solidFill>
            <a:srgbClr val="F79646">
              <a:lumMod val="20000"/>
              <a:lumOff val="80000"/>
            </a:srgbClr>
          </a:solidFill>
        </p:spPr>
        <p:txBody>
          <a:bodyPr>
            <a:normAutofit/>
          </a:bodyPr>
          <a:lstStyle/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Rozdział 80120 – </a:t>
            </a:r>
            <a:br>
              <a:rPr lang="pl-PL" sz="2400" b="1" dirty="0">
                <a:latin typeface="Arial" pitchFamily="34" charset="0"/>
                <a:cs typeface="Arial" pitchFamily="34" charset="0"/>
              </a:rPr>
            </a:br>
            <a:r>
              <a:rPr lang="pl-PL" sz="2400" b="1" dirty="0">
                <a:latin typeface="Arial" pitchFamily="34" charset="0"/>
                <a:cs typeface="Arial" pitchFamily="34" charset="0"/>
              </a:rPr>
              <a:t>Licea Ogólnokształcące</a:t>
            </a:r>
            <a:endParaRPr lang="pl-PL" sz="24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Wykres 3"/>
          <p:cNvGraphicFramePr>
            <a:graphicFrameLocks/>
          </p:cNvGraphicFramePr>
          <p:nvPr/>
        </p:nvGraphicFramePr>
        <p:xfrm>
          <a:off x="827584" y="1412776"/>
          <a:ext cx="8064896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Wykres 4"/>
          <p:cNvGraphicFramePr>
            <a:graphicFrameLocks/>
          </p:cNvGraphicFramePr>
          <p:nvPr/>
        </p:nvGraphicFramePr>
        <p:xfrm>
          <a:off x="539552" y="1700808"/>
          <a:ext cx="8136904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Wykres 6"/>
          <p:cNvGraphicFramePr>
            <a:graphicFrameLocks/>
          </p:cNvGraphicFramePr>
          <p:nvPr/>
        </p:nvGraphicFramePr>
        <p:xfrm>
          <a:off x="395536" y="1556792"/>
          <a:ext cx="8352928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rgbClr val="F79646">
              <a:lumMod val="20000"/>
              <a:lumOff val="80000"/>
            </a:srgbClr>
          </a:solidFill>
        </p:spPr>
        <p:txBody>
          <a:bodyPr>
            <a:normAutofit/>
          </a:bodyPr>
          <a:lstStyle/>
          <a:p>
            <a:r>
              <a:rPr lang="pl-PL" sz="2400" b="1" dirty="0">
                <a:latin typeface="Arial" pitchFamily="34" charset="0"/>
                <a:cs typeface="Arial" pitchFamily="34" charset="0"/>
              </a:rPr>
              <a:t>Rozdział 80130 – </a:t>
            </a:r>
            <a:br>
              <a:rPr lang="pl-PL" sz="2400" b="1" dirty="0">
                <a:latin typeface="Arial" pitchFamily="34" charset="0"/>
                <a:cs typeface="Arial" pitchFamily="34" charset="0"/>
              </a:rPr>
            </a:br>
            <a:r>
              <a:rPr lang="pl-PL" sz="2400" b="1" dirty="0">
                <a:latin typeface="Arial" pitchFamily="34" charset="0"/>
                <a:cs typeface="Arial" pitchFamily="34" charset="0"/>
              </a:rPr>
              <a:t>Szkoły Zawodowe </a:t>
            </a:r>
            <a:endParaRPr lang="pl-PL" sz="24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Symbol zastępczy zawartości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Wykres 3"/>
          <p:cNvGraphicFramePr>
            <a:graphicFrameLocks/>
          </p:cNvGraphicFramePr>
          <p:nvPr/>
        </p:nvGraphicFramePr>
        <p:xfrm>
          <a:off x="539552" y="1628800"/>
          <a:ext cx="8064896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Wykres 4"/>
          <p:cNvGraphicFramePr>
            <a:graphicFrameLocks/>
          </p:cNvGraphicFramePr>
          <p:nvPr/>
        </p:nvGraphicFramePr>
        <p:xfrm>
          <a:off x="539552" y="1556792"/>
          <a:ext cx="8064896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Wykres 6"/>
          <p:cNvGraphicFramePr>
            <a:graphicFrameLocks/>
          </p:cNvGraphicFramePr>
          <p:nvPr/>
        </p:nvGraphicFramePr>
        <p:xfrm>
          <a:off x="467544" y="1628800"/>
          <a:ext cx="8208912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1161</TotalTime>
  <Words>148</Words>
  <Application>Microsoft Office PowerPoint</Application>
  <PresentationFormat>Pokaz na ekranie (4:3)</PresentationFormat>
  <Paragraphs>32</Paragraphs>
  <Slides>20</Slides>
  <Notes>3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20</vt:i4>
      </vt:variant>
    </vt:vector>
  </HeadingPairs>
  <TitlesOfParts>
    <vt:vector size="21" baseType="lpstr">
      <vt:lpstr>Motyw pakietu Office</vt:lpstr>
      <vt:lpstr>     Analiza wykonania budżetu  za okres I – VII 2015 roku  w szkołach i placówkach  oświatowych na terenie  Dzielnicy Wola       </vt:lpstr>
      <vt:lpstr>Dział 801 – Oświata i Wychowanie </vt:lpstr>
      <vt:lpstr>Rozdział 80101 – Szkoły Podstawowe</vt:lpstr>
      <vt:lpstr>Rozdział 80103 -  Oddziały przedszkolne w Szkołach Podstawowych</vt:lpstr>
      <vt:lpstr>Rozdział 80104 – Przedszkola</vt:lpstr>
      <vt:lpstr>Rozdział 80110 – Gimnazja</vt:lpstr>
      <vt:lpstr>Rozdział 80114 – Zespoły Obsługi Ekonomiczno - Administracyjnej Szkół</vt:lpstr>
      <vt:lpstr>Rozdział 80120 –  Licea Ogólnokształcące</vt:lpstr>
      <vt:lpstr>Rozdział 80130 –  Szkoły Zawodowe </vt:lpstr>
      <vt:lpstr>Rozdział 80140 – Centra Kształcenia Ustawicznego i Praktycznego</vt:lpstr>
      <vt:lpstr>Rozdział 80149 – Realizacja zadań wymagających stosowania specjalnej organizacji nauki i metod pracy dla dzieci  w przedszkolach, oddziałach przedszkolnych w szkołach podstawowych i innych formach wychowania przedszkolnego</vt:lpstr>
      <vt:lpstr>Rozdział 80150 – Realizacja zadań wymagających stosowania specjalnej organizacji nauki i metod pracy dla dzieci i młodzieży w szkołach podstawowych, gimnazjach, liceach ogólnokształcących, liceach profilowanych i szkołach zawodowych oraz szkołach artystycznych</vt:lpstr>
      <vt:lpstr>Dział 854 –  Edukacyjna Opieka Wychowawcza</vt:lpstr>
      <vt:lpstr>Rozdział 85401 – Świetlice Szkolne </vt:lpstr>
      <vt:lpstr>Rozdział 85406 –  Poradnie Psychologiczno-Pedagogiczne</vt:lpstr>
      <vt:lpstr>Rozdział 85407 –  Placówki Wychowania Pozaszkolnego</vt:lpstr>
      <vt:lpstr>Dział 801 i 854 - Ogółem</vt:lpstr>
      <vt:lpstr>Dział 801 i 854 – Płace i Pochodne</vt:lpstr>
      <vt:lpstr>Dział 801 i 854 – Wydatki Rzeczowe</vt:lpstr>
      <vt:lpstr>Dziękujemy za uwagę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ntoniak</dc:creator>
  <cp:lastModifiedBy>ntoniak</cp:lastModifiedBy>
  <cp:revision>203</cp:revision>
  <dcterms:created xsi:type="dcterms:W3CDTF">2015-04-15T13:40:05Z</dcterms:created>
  <dcterms:modified xsi:type="dcterms:W3CDTF">2015-08-07T08:32:25Z</dcterms:modified>
</cp:coreProperties>
</file>