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7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DE86"/>
    <a:srgbClr val="FCC4F1"/>
    <a:srgbClr val="E585DE"/>
    <a:srgbClr val="F86CDD"/>
    <a:srgbClr val="8FCE4A"/>
    <a:srgbClr val="F8F8F8"/>
    <a:srgbClr val="DB0BB3"/>
    <a:srgbClr val="CC00FF"/>
    <a:srgbClr val="B761A5"/>
    <a:srgbClr val="F870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2678745017983863E-2"/>
          <c:y val="2.273593487176102E-2"/>
          <c:w val="0.83961371148050956"/>
          <c:h val="0.89855020909362271"/>
        </c:manualLayout>
      </c:layout>
      <c:bar3DChart>
        <c:barDir val="col"/>
        <c:grouping val="percentStacked"/>
        <c:gapWidth val="55"/>
        <c:gapDepth val="55"/>
        <c:shape val="cylinder"/>
        <c:axId val="63537536"/>
        <c:axId val="63539072"/>
        <c:axId val="0"/>
      </c:bar3DChart>
      <c:catAx>
        <c:axId val="63537536"/>
        <c:scaling>
          <c:orientation val="minMax"/>
        </c:scaling>
        <c:axPos val="b"/>
        <c:numFmt formatCode="General" sourceLinked="1"/>
        <c:majorTickMark val="none"/>
        <c:tickLblPos val="nextTo"/>
        <c:crossAx val="63539072"/>
        <c:crosses val="autoZero"/>
        <c:auto val="1"/>
        <c:lblAlgn val="ctr"/>
        <c:lblOffset val="100"/>
      </c:catAx>
      <c:valAx>
        <c:axId val="6353907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noFill/>
        </c:spPr>
        <c:crossAx val="635375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179226890227543E-2"/>
          <c:y val="3.2100713764044435E-2"/>
          <c:w val="0.7887659729056653"/>
          <c:h val="0.90454134422222665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2015'!$I$17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2015'!$H$18:$H$20</c:f>
              <c:strCache>
                <c:ptCount val="3"/>
                <c:pt idx="0">
                  <c:v>Ogółem 44,96%</c:v>
                </c:pt>
                <c:pt idx="1">
                  <c:v>Płace i pochodne 43,4%</c:v>
                </c:pt>
                <c:pt idx="2">
                  <c:v>Wydatki rzeczowe 54,93%</c:v>
                </c:pt>
              </c:strCache>
            </c:strRef>
          </c:cat>
          <c:val>
            <c:numRef>
              <c:f>'Rozdziały I-V 2015'!$I$18:$I$20</c:f>
              <c:numCache>
                <c:formatCode>#,##0</c:formatCode>
                <c:ptCount val="3"/>
                <c:pt idx="0">
                  <c:v>8471989.3300000001</c:v>
                </c:pt>
                <c:pt idx="1">
                  <c:v>7070936.7500000009</c:v>
                </c:pt>
                <c:pt idx="2">
                  <c:v>1401052.5799999991</c:v>
                </c:pt>
              </c:numCache>
            </c:numRef>
          </c:val>
        </c:ser>
        <c:ser>
          <c:idx val="1"/>
          <c:order val="1"/>
          <c:tx>
            <c:strRef>
              <c:f>'Rozdziały I-V 2015'!$J$17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2015'!$H$18:$H$20</c:f>
              <c:strCache>
                <c:ptCount val="3"/>
                <c:pt idx="0">
                  <c:v>Ogółem 44,96%</c:v>
                </c:pt>
                <c:pt idx="1">
                  <c:v>Płace i pochodne 43,4%</c:v>
                </c:pt>
                <c:pt idx="2">
                  <c:v>Wydatki rzeczowe 54,93%</c:v>
                </c:pt>
              </c:strCache>
            </c:strRef>
          </c:cat>
          <c:val>
            <c:numRef>
              <c:f>'Rozdziały I-V 2015'!$J$18:$J$20</c:f>
              <c:numCache>
                <c:formatCode>#,##0</c:formatCode>
                <c:ptCount val="3"/>
                <c:pt idx="0">
                  <c:v>10369487.67</c:v>
                </c:pt>
                <c:pt idx="1">
                  <c:v>9220095.25</c:v>
                </c:pt>
                <c:pt idx="2">
                  <c:v>1149392.4200000009</c:v>
                </c:pt>
              </c:numCache>
            </c:numRef>
          </c:val>
        </c:ser>
        <c:shape val="cylinder"/>
        <c:axId val="34999296"/>
        <c:axId val="35750656"/>
        <c:axId val="35859968"/>
      </c:bar3DChart>
      <c:catAx>
        <c:axId val="349992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5750656"/>
        <c:crosses val="autoZero"/>
        <c:auto val="1"/>
        <c:lblAlgn val="ctr"/>
        <c:lblOffset val="100"/>
      </c:catAx>
      <c:valAx>
        <c:axId val="3575065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4999296"/>
        <c:crosses val="autoZero"/>
        <c:crossBetween val="between"/>
      </c:valAx>
      <c:serAx>
        <c:axId val="35859968"/>
        <c:scaling>
          <c:orientation val="minMax"/>
        </c:scaling>
        <c:delete val="1"/>
        <c:axPos val="b"/>
        <c:tickLblPos val="none"/>
        <c:crossAx val="3575065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72E-2"/>
          <c:y val="3.1154032854444458E-2"/>
          <c:w val="0.8077464275298929"/>
          <c:h val="0.89855020909362249"/>
        </c:manualLayout>
      </c:layout>
      <c:bar3DChart>
        <c:barDir val="col"/>
        <c:grouping val="standard"/>
        <c:shape val="cylinder"/>
        <c:axId val="31447296"/>
        <c:axId val="31461376"/>
        <c:axId val="31426304"/>
      </c:bar3DChart>
      <c:catAx>
        <c:axId val="31447296"/>
        <c:scaling>
          <c:orientation val="minMax"/>
        </c:scaling>
        <c:axPos val="b"/>
        <c:numFmt formatCode="General" sourceLinked="1"/>
        <c:majorTickMark val="none"/>
        <c:tickLblPos val="nextTo"/>
        <c:crossAx val="31461376"/>
        <c:crosses val="autoZero"/>
        <c:auto val="1"/>
        <c:lblAlgn val="ctr"/>
        <c:lblOffset val="100"/>
      </c:catAx>
      <c:valAx>
        <c:axId val="3146137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1447296"/>
        <c:crosses val="autoZero"/>
        <c:crossBetween val="between"/>
      </c:valAx>
      <c:serAx>
        <c:axId val="31426304"/>
        <c:scaling>
          <c:orientation val="minMax"/>
        </c:scaling>
        <c:delete val="1"/>
        <c:axPos val="b"/>
        <c:tickLblPos val="none"/>
        <c:crossAx val="31461376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3.2100713764044435E-2"/>
          <c:w val="0.79643854055898555"/>
          <c:h val="0.89008484485330408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2015'!$I$21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2015'!$H$22:$H$24</c:f>
              <c:strCache>
                <c:ptCount val="3"/>
                <c:pt idx="0">
                  <c:v>Ogółem 41,56%</c:v>
                </c:pt>
                <c:pt idx="1">
                  <c:v>Płace i pochodne 41,33%</c:v>
                </c:pt>
                <c:pt idx="2">
                  <c:v>Wydatki rzeczowe 43,36%</c:v>
                </c:pt>
              </c:strCache>
            </c:strRef>
          </c:cat>
          <c:val>
            <c:numRef>
              <c:f>'Rozdziały I-V 2015'!$I$22:$I$24</c:f>
              <c:numCache>
                <c:formatCode>#,##0</c:formatCode>
                <c:ptCount val="3"/>
                <c:pt idx="0">
                  <c:v>2175213.33</c:v>
                </c:pt>
                <c:pt idx="1">
                  <c:v>1913655.84</c:v>
                </c:pt>
                <c:pt idx="2">
                  <c:v>261557.49</c:v>
                </c:pt>
              </c:numCache>
            </c:numRef>
          </c:val>
        </c:ser>
        <c:ser>
          <c:idx val="1"/>
          <c:order val="1"/>
          <c:tx>
            <c:strRef>
              <c:f>'Rozdziały I-V 2015'!$J$21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2015'!$H$22:$H$24</c:f>
              <c:strCache>
                <c:ptCount val="3"/>
                <c:pt idx="0">
                  <c:v>Ogółem 41,56%</c:v>
                </c:pt>
                <c:pt idx="1">
                  <c:v>Płace i pochodne 41,33%</c:v>
                </c:pt>
                <c:pt idx="2">
                  <c:v>Wydatki rzeczowe 43,36%</c:v>
                </c:pt>
              </c:strCache>
            </c:strRef>
          </c:cat>
          <c:val>
            <c:numRef>
              <c:f>'Rozdziały I-V 2015'!$J$22:$J$24</c:f>
              <c:numCache>
                <c:formatCode>#,##0</c:formatCode>
                <c:ptCount val="3"/>
                <c:pt idx="0">
                  <c:v>3058708.67</c:v>
                </c:pt>
                <c:pt idx="1">
                  <c:v>2717077.16</c:v>
                </c:pt>
                <c:pt idx="2">
                  <c:v>341631.51</c:v>
                </c:pt>
              </c:numCache>
            </c:numRef>
          </c:val>
        </c:ser>
        <c:shape val="cylinder"/>
        <c:axId val="51659904"/>
        <c:axId val="52050176"/>
        <c:axId val="31535104"/>
      </c:bar3DChart>
      <c:catAx>
        <c:axId val="516599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52050176"/>
        <c:crosses val="autoZero"/>
        <c:auto val="1"/>
        <c:lblAlgn val="ctr"/>
        <c:lblOffset val="100"/>
      </c:catAx>
      <c:valAx>
        <c:axId val="5205017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51659904"/>
        <c:crosses val="autoZero"/>
        <c:crossBetween val="between"/>
      </c:valAx>
      <c:serAx>
        <c:axId val="31535104"/>
        <c:scaling>
          <c:orientation val="minMax"/>
        </c:scaling>
        <c:delete val="1"/>
        <c:axPos val="b"/>
        <c:tickLblPos val="none"/>
        <c:crossAx val="5205017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3913312919218464E-2"/>
          <c:y val="3.1154032854444458E-2"/>
          <c:w val="0.7999223534558183"/>
          <c:h val="0.89855020909362249"/>
        </c:manualLayout>
      </c:layout>
      <c:bar3DChart>
        <c:barDir val="col"/>
        <c:grouping val="standard"/>
        <c:shape val="cylinder"/>
        <c:axId val="31492352"/>
        <c:axId val="31506432"/>
        <c:axId val="31474112"/>
      </c:bar3DChart>
      <c:catAx>
        <c:axId val="31492352"/>
        <c:scaling>
          <c:orientation val="minMax"/>
        </c:scaling>
        <c:axPos val="b"/>
        <c:numFmt formatCode="General" sourceLinked="1"/>
        <c:majorTickMark val="none"/>
        <c:tickLblPos val="nextTo"/>
        <c:crossAx val="31506432"/>
        <c:crosses val="autoZero"/>
        <c:auto val="1"/>
        <c:lblAlgn val="ctr"/>
        <c:lblOffset val="100"/>
      </c:catAx>
      <c:valAx>
        <c:axId val="3150643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1492352"/>
        <c:crosses val="autoZero"/>
        <c:crossBetween val="between"/>
      </c:valAx>
      <c:serAx>
        <c:axId val="31474112"/>
        <c:scaling>
          <c:orientation val="minMax"/>
        </c:scaling>
        <c:delete val="1"/>
        <c:axPos val="b"/>
        <c:tickLblPos val="none"/>
        <c:crossAx val="31506432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5831241965178476E-2"/>
          <c:y val="3.2635725660111838E-2"/>
          <c:w val="0.78845468063072355"/>
          <c:h val="0.88825292560085911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2015'!$I$25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2015'!$H$26:$H$28</c:f>
              <c:strCache>
                <c:ptCount val="3"/>
                <c:pt idx="0">
                  <c:v>Ogółem 47,7%</c:v>
                </c:pt>
                <c:pt idx="1">
                  <c:v>Płace i pochodne 45,78%</c:v>
                </c:pt>
                <c:pt idx="2">
                  <c:v>Wydatki rzeczowe 64,4%</c:v>
                </c:pt>
              </c:strCache>
            </c:strRef>
          </c:cat>
          <c:val>
            <c:numRef>
              <c:f>'Rozdziały I-V 2015'!$I$26:$I$28</c:f>
              <c:numCache>
                <c:formatCode>#,##0</c:formatCode>
                <c:ptCount val="3"/>
                <c:pt idx="0">
                  <c:v>18053281.07</c:v>
                </c:pt>
                <c:pt idx="1">
                  <c:v>15537260.33</c:v>
                </c:pt>
                <c:pt idx="2">
                  <c:v>2516020.7400000002</c:v>
                </c:pt>
              </c:numCache>
            </c:numRef>
          </c:val>
        </c:ser>
        <c:ser>
          <c:idx val="1"/>
          <c:order val="1"/>
          <c:tx>
            <c:strRef>
              <c:f>'Rozdziały I-V 2015'!$J$25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2015'!$H$26:$H$28</c:f>
              <c:strCache>
                <c:ptCount val="3"/>
                <c:pt idx="0">
                  <c:v>Ogółem 47,7%</c:v>
                </c:pt>
                <c:pt idx="1">
                  <c:v>Płace i pochodne 45,78%</c:v>
                </c:pt>
                <c:pt idx="2">
                  <c:v>Wydatki rzeczowe 64,4%</c:v>
                </c:pt>
              </c:strCache>
            </c:strRef>
          </c:cat>
          <c:val>
            <c:numRef>
              <c:f>'Rozdziały I-V 2015'!$J$26:$J$28</c:f>
              <c:numCache>
                <c:formatCode>#,##0</c:formatCode>
                <c:ptCount val="3"/>
                <c:pt idx="0">
                  <c:v>19791459.93</c:v>
                </c:pt>
                <c:pt idx="1">
                  <c:v>18400912.670000002</c:v>
                </c:pt>
                <c:pt idx="2">
                  <c:v>1390547.2599999998</c:v>
                </c:pt>
              </c:numCache>
            </c:numRef>
          </c:val>
        </c:ser>
        <c:shape val="cylinder"/>
        <c:axId val="63904000"/>
        <c:axId val="64917504"/>
        <c:axId val="31655232"/>
      </c:bar3DChart>
      <c:catAx>
        <c:axId val="639040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4917504"/>
        <c:crosses val="autoZero"/>
        <c:auto val="1"/>
        <c:lblAlgn val="ctr"/>
        <c:lblOffset val="100"/>
      </c:catAx>
      <c:valAx>
        <c:axId val="649175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3904000"/>
        <c:crosses val="autoZero"/>
        <c:crossBetween val="between"/>
      </c:valAx>
      <c:serAx>
        <c:axId val="31655232"/>
        <c:scaling>
          <c:orientation val="minMax"/>
        </c:scaling>
        <c:delete val="1"/>
        <c:axPos val="b"/>
        <c:tickLblPos val="none"/>
        <c:crossAx val="6491750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3913312919218464E-2"/>
          <c:y val="3.1154032854444458E-2"/>
          <c:w val="0.79066309419655878"/>
          <c:h val="0.89855020909362249"/>
        </c:manualLayout>
      </c:layout>
      <c:bar3DChart>
        <c:barDir val="col"/>
        <c:grouping val="standard"/>
        <c:shape val="cylinder"/>
        <c:axId val="31594368"/>
        <c:axId val="31595904"/>
        <c:axId val="31476800"/>
      </c:bar3DChart>
      <c:catAx>
        <c:axId val="31594368"/>
        <c:scaling>
          <c:orientation val="minMax"/>
        </c:scaling>
        <c:axPos val="b"/>
        <c:numFmt formatCode="General" sourceLinked="1"/>
        <c:majorTickMark val="none"/>
        <c:tickLblPos val="nextTo"/>
        <c:crossAx val="31595904"/>
        <c:crosses val="autoZero"/>
        <c:auto val="1"/>
        <c:lblAlgn val="ctr"/>
        <c:lblOffset val="100"/>
      </c:catAx>
      <c:valAx>
        <c:axId val="315959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1594368"/>
        <c:crosses val="autoZero"/>
        <c:crossBetween val="between"/>
      </c:valAx>
      <c:serAx>
        <c:axId val="31476800"/>
        <c:scaling>
          <c:orientation val="minMax"/>
        </c:scaling>
        <c:delete val="1"/>
        <c:axPos val="b"/>
        <c:tickLblPos val="none"/>
        <c:crossAx val="31595904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'Rozdziały I-V 2015'!$I$33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2015'!$H$34:$H$36</c:f>
              <c:strCache>
                <c:ptCount val="3"/>
                <c:pt idx="0">
                  <c:v>Ogółem 49,5%</c:v>
                </c:pt>
                <c:pt idx="1">
                  <c:v>Płace i pochodne 49,34%</c:v>
                </c:pt>
                <c:pt idx="2">
                  <c:v>Wydatki rzeczowe 50,21%</c:v>
                </c:pt>
              </c:strCache>
            </c:strRef>
          </c:cat>
          <c:val>
            <c:numRef>
              <c:f>'Rozdziały I-V 2015'!$I$34:$I$36</c:f>
              <c:numCache>
                <c:formatCode>#,##0</c:formatCode>
                <c:ptCount val="3"/>
                <c:pt idx="0">
                  <c:v>11858264.779999999</c:v>
                </c:pt>
                <c:pt idx="1">
                  <c:v>9737334.9600000009</c:v>
                </c:pt>
                <c:pt idx="2">
                  <c:v>2120929.8199999984</c:v>
                </c:pt>
              </c:numCache>
            </c:numRef>
          </c:val>
        </c:ser>
        <c:ser>
          <c:idx val="1"/>
          <c:order val="1"/>
          <c:tx>
            <c:strRef>
              <c:f>'Rozdziały I-V 2015'!$J$33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2015'!$H$34:$H$36</c:f>
              <c:strCache>
                <c:ptCount val="3"/>
                <c:pt idx="0">
                  <c:v>Ogółem 49,5%</c:v>
                </c:pt>
                <c:pt idx="1">
                  <c:v>Płace i pochodne 49,34%</c:v>
                </c:pt>
                <c:pt idx="2">
                  <c:v>Wydatki rzeczowe 50,21%</c:v>
                </c:pt>
              </c:strCache>
            </c:strRef>
          </c:cat>
          <c:val>
            <c:numRef>
              <c:f>'Rozdziały I-V 2015'!$J$34:$J$36</c:f>
              <c:numCache>
                <c:formatCode>#,##0</c:formatCode>
                <c:ptCount val="3"/>
                <c:pt idx="0">
                  <c:v>12098898.220000001</c:v>
                </c:pt>
                <c:pt idx="1">
                  <c:v>9996048.0399999991</c:v>
                </c:pt>
                <c:pt idx="2">
                  <c:v>2102850.1800000016</c:v>
                </c:pt>
              </c:numCache>
            </c:numRef>
          </c:val>
        </c:ser>
        <c:shape val="cylinder"/>
        <c:axId val="67082880"/>
        <c:axId val="67113728"/>
        <c:axId val="32082560"/>
      </c:bar3DChart>
      <c:catAx>
        <c:axId val="670828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7113728"/>
        <c:crosses val="autoZero"/>
        <c:auto val="1"/>
        <c:lblAlgn val="ctr"/>
        <c:lblOffset val="100"/>
      </c:catAx>
      <c:valAx>
        <c:axId val="6711372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7082880"/>
        <c:crosses val="autoZero"/>
        <c:crossBetween val="between"/>
      </c:valAx>
      <c:serAx>
        <c:axId val="32082560"/>
        <c:scaling>
          <c:orientation val="minMax"/>
        </c:scaling>
        <c:delete val="1"/>
        <c:axPos val="b"/>
        <c:tickLblPos val="none"/>
        <c:crossAx val="6711372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72E-2"/>
          <c:y val="3.1154032854444458E-2"/>
          <c:w val="0.8077464275298929"/>
          <c:h val="0.89855020909362249"/>
        </c:manualLayout>
      </c:layout>
      <c:bar3DChart>
        <c:barDir val="col"/>
        <c:grouping val="standard"/>
        <c:shape val="cylinder"/>
        <c:axId val="31646848"/>
        <c:axId val="31648384"/>
        <c:axId val="31614720"/>
      </c:bar3DChart>
      <c:catAx>
        <c:axId val="31646848"/>
        <c:scaling>
          <c:orientation val="minMax"/>
        </c:scaling>
        <c:axPos val="b"/>
        <c:numFmt formatCode="General" sourceLinked="1"/>
        <c:majorTickMark val="none"/>
        <c:tickLblPos val="nextTo"/>
        <c:crossAx val="31648384"/>
        <c:crosses val="autoZero"/>
        <c:auto val="1"/>
        <c:lblAlgn val="ctr"/>
        <c:lblOffset val="100"/>
      </c:catAx>
      <c:valAx>
        <c:axId val="3164838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1646848"/>
        <c:crosses val="autoZero"/>
        <c:crossBetween val="between"/>
      </c:valAx>
      <c:serAx>
        <c:axId val="31614720"/>
        <c:scaling>
          <c:orientation val="minMax"/>
        </c:scaling>
        <c:delete val="1"/>
        <c:axPos val="b"/>
        <c:tickLblPos val="none"/>
        <c:crossAx val="31648384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3.1582960316237266E-2"/>
          <c:w val="0.79643854055898555"/>
          <c:h val="0.89185766993631532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2015'!$I$37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2015'!$H$38:$H$40</c:f>
              <c:strCache>
                <c:ptCount val="3"/>
                <c:pt idx="0">
                  <c:v>Ogółem 42,2%</c:v>
                </c:pt>
                <c:pt idx="1">
                  <c:v>Płace i pochodne 42,03%</c:v>
                </c:pt>
                <c:pt idx="2">
                  <c:v>Wydatki rzeczowe 43,62%</c:v>
                </c:pt>
              </c:strCache>
            </c:strRef>
          </c:cat>
          <c:val>
            <c:numRef>
              <c:f>'Rozdziały I-V 2015'!$I$38:$I$40</c:f>
              <c:numCache>
                <c:formatCode>#,##0</c:formatCode>
                <c:ptCount val="3"/>
                <c:pt idx="0">
                  <c:v>1153645.33</c:v>
                </c:pt>
                <c:pt idx="1">
                  <c:v>1023076.57</c:v>
                </c:pt>
                <c:pt idx="2">
                  <c:v>130568.76000000013</c:v>
                </c:pt>
              </c:numCache>
            </c:numRef>
          </c:val>
        </c:ser>
        <c:ser>
          <c:idx val="1"/>
          <c:order val="1"/>
          <c:tx>
            <c:strRef>
              <c:f>'Rozdziały I-V 2015'!$J$37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2015'!$H$38:$H$40</c:f>
              <c:strCache>
                <c:ptCount val="3"/>
                <c:pt idx="0">
                  <c:v>Ogółem 42,2%</c:v>
                </c:pt>
                <c:pt idx="1">
                  <c:v>Płace i pochodne 42,03%</c:v>
                </c:pt>
                <c:pt idx="2">
                  <c:v>Wydatki rzeczowe 43,62%</c:v>
                </c:pt>
              </c:strCache>
            </c:strRef>
          </c:cat>
          <c:val>
            <c:numRef>
              <c:f>'Rozdziały I-V 2015'!$J$38:$J$40</c:f>
              <c:numCache>
                <c:formatCode>#,##0</c:formatCode>
                <c:ptCount val="3"/>
                <c:pt idx="0">
                  <c:v>1579849.67</c:v>
                </c:pt>
                <c:pt idx="1">
                  <c:v>1411065.4300000002</c:v>
                </c:pt>
                <c:pt idx="2">
                  <c:v>168784.23999999987</c:v>
                </c:pt>
              </c:numCache>
            </c:numRef>
          </c:val>
        </c:ser>
        <c:shape val="cylinder"/>
        <c:axId val="71600768"/>
        <c:axId val="71868416"/>
        <c:axId val="71591232"/>
      </c:bar3DChart>
      <c:catAx>
        <c:axId val="716007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1868416"/>
        <c:crosses val="autoZero"/>
        <c:auto val="1"/>
        <c:lblAlgn val="ctr"/>
        <c:lblOffset val="100"/>
      </c:catAx>
      <c:valAx>
        <c:axId val="7186841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1600768"/>
        <c:crosses val="autoZero"/>
        <c:crossBetween val="between"/>
      </c:valAx>
      <c:serAx>
        <c:axId val="71591232"/>
        <c:scaling>
          <c:orientation val="minMax"/>
        </c:scaling>
        <c:delete val="1"/>
        <c:axPos val="b"/>
        <c:tickLblPos val="none"/>
        <c:crossAx val="7186841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72E-2"/>
          <c:y val="3.1154032854444458E-2"/>
          <c:w val="0.8077464275298929"/>
          <c:h val="0.89855020909362249"/>
        </c:manualLayout>
      </c:layout>
      <c:bar3DChart>
        <c:barDir val="col"/>
        <c:grouping val="standard"/>
        <c:shape val="cylinder"/>
        <c:axId val="31564544"/>
        <c:axId val="31566080"/>
        <c:axId val="31535552"/>
      </c:bar3DChart>
      <c:catAx>
        <c:axId val="31564544"/>
        <c:scaling>
          <c:orientation val="minMax"/>
        </c:scaling>
        <c:axPos val="b"/>
        <c:numFmt formatCode="General" sourceLinked="1"/>
        <c:majorTickMark val="none"/>
        <c:tickLblPos val="nextTo"/>
        <c:crossAx val="31566080"/>
        <c:crosses val="autoZero"/>
        <c:auto val="1"/>
        <c:lblAlgn val="ctr"/>
        <c:lblOffset val="100"/>
      </c:catAx>
      <c:valAx>
        <c:axId val="3156608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1564544"/>
        <c:crosses val="autoZero"/>
        <c:crossBetween val="between"/>
      </c:valAx>
      <c:serAx>
        <c:axId val="31535552"/>
        <c:scaling>
          <c:orientation val="minMax"/>
        </c:scaling>
        <c:delete val="1"/>
        <c:axPos val="b"/>
        <c:tickLblPos val="none"/>
        <c:crossAx val="31566080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5.7157339660672622E-2"/>
          <c:y val="3.254477101110629E-2"/>
          <c:w val="0.84594854043995116"/>
          <c:h val="0.87742983754493231"/>
        </c:manualLayout>
      </c:layout>
      <c:bar3DChart>
        <c:barDir val="col"/>
        <c:grouping val="percentStacked"/>
        <c:ser>
          <c:idx val="0"/>
          <c:order val="0"/>
          <c:tx>
            <c:strRef>
              <c:f>'Rozdziały I-V 2015'!$I$65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2015'!$H$66:$H$68</c:f>
              <c:strCache>
                <c:ptCount val="3"/>
                <c:pt idx="0">
                  <c:v>Ogółem 46,97%</c:v>
                </c:pt>
                <c:pt idx="1">
                  <c:v>Płace i pochodne 45,21%</c:v>
                </c:pt>
                <c:pt idx="2">
                  <c:v>Wydatki rzeczowe 57,98%</c:v>
                </c:pt>
              </c:strCache>
            </c:strRef>
          </c:cat>
          <c:val>
            <c:numRef>
              <c:f>'Rozdziały I-V 2015'!$I$66:$I$68</c:f>
              <c:numCache>
                <c:formatCode>#,##0</c:formatCode>
                <c:ptCount val="3"/>
                <c:pt idx="0">
                  <c:v>78325572.50999999</c:v>
                </c:pt>
                <c:pt idx="1">
                  <c:v>64982487.060000002</c:v>
                </c:pt>
                <c:pt idx="2">
                  <c:v>13343085.449999996</c:v>
                </c:pt>
              </c:numCache>
            </c:numRef>
          </c:val>
        </c:ser>
        <c:ser>
          <c:idx val="1"/>
          <c:order val="1"/>
          <c:tx>
            <c:strRef>
              <c:f>'Rozdziały I-V 2015'!$J$65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2015'!$H$66:$H$68</c:f>
              <c:strCache>
                <c:ptCount val="3"/>
                <c:pt idx="0">
                  <c:v>Ogółem 46,97%</c:v>
                </c:pt>
                <c:pt idx="1">
                  <c:v>Płace i pochodne 45,21%</c:v>
                </c:pt>
                <c:pt idx="2">
                  <c:v>Wydatki rzeczowe 57,98%</c:v>
                </c:pt>
              </c:strCache>
            </c:strRef>
          </c:cat>
          <c:val>
            <c:numRef>
              <c:f>'Rozdziały I-V 2015'!$J$66:$J$68</c:f>
              <c:numCache>
                <c:formatCode>#,##0</c:formatCode>
                <c:ptCount val="3"/>
                <c:pt idx="0">
                  <c:v>88422808.49000001</c:v>
                </c:pt>
                <c:pt idx="1">
                  <c:v>78752362.939999998</c:v>
                </c:pt>
                <c:pt idx="2">
                  <c:v>9670445.5500000045</c:v>
                </c:pt>
              </c:numCache>
            </c:numRef>
          </c:val>
        </c:ser>
        <c:gapWidth val="55"/>
        <c:gapDepth val="55"/>
        <c:shape val="cylinder"/>
        <c:axId val="78993280"/>
        <c:axId val="79348864"/>
        <c:axId val="0"/>
      </c:bar3DChart>
      <c:catAx>
        <c:axId val="789932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9348864"/>
        <c:crosses val="autoZero"/>
        <c:auto val="1"/>
        <c:lblAlgn val="ctr"/>
        <c:lblOffset val="100"/>
      </c:catAx>
      <c:valAx>
        <c:axId val="7934886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noFill/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9932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7211432900207853E-2"/>
          <c:y val="5.0238509527745896E-2"/>
          <c:w val="0.77335566123868016"/>
          <c:h val="0.87429080609686483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2015'!$I$45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2015'!$H$46:$H$48</c:f>
              <c:strCache>
                <c:ptCount val="3"/>
                <c:pt idx="0">
                  <c:v>Ogółem 46,24%</c:v>
                </c:pt>
                <c:pt idx="1">
                  <c:v>Płace i pochodne 45,68%</c:v>
                </c:pt>
                <c:pt idx="2">
                  <c:v>Wydatki rzeczowe 55,48%</c:v>
                </c:pt>
              </c:strCache>
            </c:strRef>
          </c:cat>
          <c:val>
            <c:numRef>
              <c:f>'Rozdziały I-V 2015'!$I$46:$I$48</c:f>
              <c:numCache>
                <c:formatCode>#,##0</c:formatCode>
                <c:ptCount val="3"/>
                <c:pt idx="0">
                  <c:v>1307878.53</c:v>
                </c:pt>
                <c:pt idx="1">
                  <c:v>1217880.8400000001</c:v>
                </c:pt>
                <c:pt idx="2">
                  <c:v>89997.689999999944</c:v>
                </c:pt>
              </c:numCache>
            </c:numRef>
          </c:val>
        </c:ser>
        <c:ser>
          <c:idx val="1"/>
          <c:order val="1"/>
          <c:tx>
            <c:strRef>
              <c:f>'Rozdziały I-V 2015'!$J$45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2015'!$H$46:$H$48</c:f>
              <c:strCache>
                <c:ptCount val="3"/>
                <c:pt idx="0">
                  <c:v>Ogółem 46,24%</c:v>
                </c:pt>
                <c:pt idx="1">
                  <c:v>Płace i pochodne 45,68%</c:v>
                </c:pt>
                <c:pt idx="2">
                  <c:v>Wydatki rzeczowe 55,48%</c:v>
                </c:pt>
              </c:strCache>
            </c:strRef>
          </c:cat>
          <c:val>
            <c:numRef>
              <c:f>'Rozdziały I-V 2015'!$J$46:$J$48</c:f>
              <c:numCache>
                <c:formatCode>#,##0</c:formatCode>
                <c:ptCount val="3"/>
                <c:pt idx="0">
                  <c:v>1520662.47</c:v>
                </c:pt>
                <c:pt idx="1">
                  <c:v>1448437.16</c:v>
                </c:pt>
                <c:pt idx="2">
                  <c:v>72225.310000000056</c:v>
                </c:pt>
              </c:numCache>
            </c:numRef>
          </c:val>
        </c:ser>
        <c:shape val="cylinder"/>
        <c:axId val="78543872"/>
        <c:axId val="78822016"/>
        <c:axId val="31784960"/>
      </c:bar3DChart>
      <c:catAx>
        <c:axId val="785438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822016"/>
        <c:crosses val="autoZero"/>
        <c:auto val="1"/>
        <c:lblAlgn val="ctr"/>
        <c:lblOffset val="100"/>
      </c:catAx>
      <c:valAx>
        <c:axId val="7882201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543872"/>
        <c:crosses val="autoZero"/>
        <c:crossBetween val="between"/>
      </c:valAx>
      <c:serAx>
        <c:axId val="31784960"/>
        <c:scaling>
          <c:orientation val="minMax"/>
        </c:scaling>
        <c:delete val="1"/>
        <c:axPos val="b"/>
        <c:tickLblPos val="none"/>
        <c:crossAx val="7882201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72E-2"/>
          <c:y val="3.1154032854444458E-2"/>
          <c:w val="0.8077464275298929"/>
          <c:h val="0.89855020909362249"/>
        </c:manualLayout>
      </c:layout>
      <c:bar3DChart>
        <c:barDir val="col"/>
        <c:grouping val="standard"/>
        <c:shape val="cylinder"/>
        <c:axId val="31670656"/>
        <c:axId val="31672192"/>
        <c:axId val="31538240"/>
      </c:bar3DChart>
      <c:catAx>
        <c:axId val="31670656"/>
        <c:scaling>
          <c:orientation val="minMax"/>
        </c:scaling>
        <c:axPos val="b"/>
        <c:numFmt formatCode="General" sourceLinked="1"/>
        <c:majorTickMark val="none"/>
        <c:tickLblPos val="nextTo"/>
        <c:crossAx val="31672192"/>
        <c:crosses val="autoZero"/>
        <c:auto val="1"/>
        <c:lblAlgn val="ctr"/>
        <c:lblOffset val="100"/>
      </c:catAx>
      <c:valAx>
        <c:axId val="3167219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1670656"/>
        <c:crosses val="autoZero"/>
        <c:crossBetween val="between"/>
      </c:valAx>
      <c:serAx>
        <c:axId val="31538240"/>
        <c:scaling>
          <c:orientation val="minMax"/>
        </c:scaling>
        <c:delete val="1"/>
        <c:axPos val="b"/>
        <c:tickLblPos val="none"/>
        <c:crossAx val="31672192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8554153705143879E-2"/>
          <c:y val="4.7766050520280712E-2"/>
          <c:w val="0.78088086938752832"/>
          <c:h val="0.87266601525149301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2015'!$I$49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2015'!$H$50:$H$52</c:f>
              <c:strCache>
                <c:ptCount val="3"/>
                <c:pt idx="0">
                  <c:v>Ogółem 46,65%</c:v>
                </c:pt>
                <c:pt idx="1">
                  <c:v>Płace i pochodne 45,96%</c:v>
                </c:pt>
                <c:pt idx="2">
                  <c:v>Wydatki rzeczowe 61,72%</c:v>
                </c:pt>
              </c:strCache>
            </c:strRef>
          </c:cat>
          <c:val>
            <c:numRef>
              <c:f>'Rozdziały I-V 2015'!$I$50:$I$52</c:f>
              <c:numCache>
                <c:formatCode>#,##0</c:formatCode>
                <c:ptCount val="3"/>
                <c:pt idx="0">
                  <c:v>3820369.47</c:v>
                </c:pt>
                <c:pt idx="1">
                  <c:v>3597791.7300000004</c:v>
                </c:pt>
                <c:pt idx="2">
                  <c:v>222577.73999999976</c:v>
                </c:pt>
              </c:numCache>
            </c:numRef>
          </c:val>
        </c:ser>
        <c:ser>
          <c:idx val="1"/>
          <c:order val="1"/>
          <c:tx>
            <c:strRef>
              <c:f>'Rozdziały I-V 2015'!$J$49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2015'!$H$50:$H$52</c:f>
              <c:strCache>
                <c:ptCount val="3"/>
                <c:pt idx="0">
                  <c:v>Ogółem 46,65%</c:v>
                </c:pt>
                <c:pt idx="1">
                  <c:v>Płace i pochodne 45,96%</c:v>
                </c:pt>
                <c:pt idx="2">
                  <c:v>Wydatki rzeczowe 61,72%</c:v>
                </c:pt>
              </c:strCache>
            </c:strRef>
          </c:cat>
          <c:val>
            <c:numRef>
              <c:f>'Rozdziały I-V 2015'!$J$50:$J$52</c:f>
              <c:numCache>
                <c:formatCode>#,##0</c:formatCode>
                <c:ptCount val="3"/>
                <c:pt idx="0">
                  <c:v>4369048.5299999993</c:v>
                </c:pt>
                <c:pt idx="1">
                  <c:v>4230976.2699999996</c:v>
                </c:pt>
                <c:pt idx="2">
                  <c:v>138072.26000000024</c:v>
                </c:pt>
              </c:numCache>
            </c:numRef>
          </c:val>
        </c:ser>
        <c:shape val="cylinder"/>
        <c:axId val="79010048"/>
        <c:axId val="79415552"/>
        <c:axId val="32088960"/>
      </c:bar3DChart>
      <c:catAx>
        <c:axId val="790100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9415552"/>
        <c:crosses val="autoZero"/>
        <c:auto val="1"/>
        <c:lblAlgn val="ctr"/>
        <c:lblOffset val="100"/>
      </c:catAx>
      <c:valAx>
        <c:axId val="7941555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9010048"/>
        <c:crosses val="autoZero"/>
        <c:crossBetween val="between"/>
      </c:valAx>
      <c:serAx>
        <c:axId val="32088960"/>
        <c:scaling>
          <c:orientation val="minMax"/>
        </c:scaling>
        <c:delete val="1"/>
        <c:axPos val="b"/>
        <c:tickLblPos val="none"/>
        <c:crossAx val="7941555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5.8851584524156703E-2"/>
          <c:y val="3.1154032854444458E-2"/>
          <c:w val="0.83498408185087969"/>
          <c:h val="0.89855020909362249"/>
        </c:manualLayout>
      </c:layout>
      <c:bar3DChart>
        <c:barDir val="col"/>
        <c:grouping val="percentStacked"/>
        <c:gapWidth val="55"/>
        <c:gapDepth val="55"/>
        <c:shape val="cylinder"/>
        <c:axId val="31711616"/>
        <c:axId val="31713152"/>
        <c:axId val="0"/>
      </c:bar3DChart>
      <c:catAx>
        <c:axId val="31711616"/>
        <c:scaling>
          <c:orientation val="minMax"/>
        </c:scaling>
        <c:axPos val="b"/>
        <c:numFmt formatCode="General" sourceLinked="1"/>
        <c:majorTickMark val="none"/>
        <c:tickLblPos val="nextTo"/>
        <c:crossAx val="31713152"/>
        <c:crosses val="autoZero"/>
        <c:auto val="1"/>
        <c:lblAlgn val="ctr"/>
        <c:lblOffset val="100"/>
      </c:catAx>
      <c:valAx>
        <c:axId val="3171315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317116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percentStacked"/>
        <c:ser>
          <c:idx val="0"/>
          <c:order val="0"/>
          <c:tx>
            <c:strRef>
              <c:f>'Rozdziały I-V 2015'!$I$69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2015'!$H$70:$H$72</c:f>
              <c:strCache>
                <c:ptCount val="3"/>
                <c:pt idx="0">
                  <c:v>Ogółem 46,04%</c:v>
                </c:pt>
                <c:pt idx="1">
                  <c:v>Płace i pochodne 43,64%</c:v>
                </c:pt>
                <c:pt idx="2">
                  <c:v>Wydatki rzeczowe 55,53%</c:v>
                </c:pt>
              </c:strCache>
            </c:strRef>
          </c:cat>
          <c:val>
            <c:numRef>
              <c:f>'Rozdziały I-V 2015'!$I$70:$I$72</c:f>
              <c:numCache>
                <c:formatCode>#,##0</c:formatCode>
                <c:ptCount val="3"/>
                <c:pt idx="0">
                  <c:v>7588472.4500000002</c:v>
                </c:pt>
                <c:pt idx="1">
                  <c:v>5743064.4499999993</c:v>
                </c:pt>
                <c:pt idx="2">
                  <c:v>1845408.0000000007</c:v>
                </c:pt>
              </c:numCache>
            </c:numRef>
          </c:val>
        </c:ser>
        <c:ser>
          <c:idx val="1"/>
          <c:order val="1"/>
          <c:tx>
            <c:strRef>
              <c:f>'Rozdziały I-V 2015'!$J$69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2015'!$H$70:$H$72</c:f>
              <c:strCache>
                <c:ptCount val="3"/>
                <c:pt idx="0">
                  <c:v>Ogółem 46,04%</c:v>
                </c:pt>
                <c:pt idx="1">
                  <c:v>Płace i pochodne 43,64%</c:v>
                </c:pt>
                <c:pt idx="2">
                  <c:v>Wydatki rzeczowe 55,53%</c:v>
                </c:pt>
              </c:strCache>
            </c:strRef>
          </c:cat>
          <c:val>
            <c:numRef>
              <c:f>'Rozdziały I-V 2015'!$J$70:$J$72</c:f>
              <c:numCache>
                <c:formatCode>#,##0</c:formatCode>
                <c:ptCount val="3"/>
                <c:pt idx="0">
                  <c:v>8893744.5500000007</c:v>
                </c:pt>
                <c:pt idx="1">
                  <c:v>7416161.5500000007</c:v>
                </c:pt>
                <c:pt idx="2">
                  <c:v>1477582.9999999993</c:v>
                </c:pt>
              </c:numCache>
            </c:numRef>
          </c:val>
        </c:ser>
        <c:gapWidth val="55"/>
        <c:gapDepth val="55"/>
        <c:shape val="cylinder"/>
        <c:axId val="79797248"/>
        <c:axId val="89458176"/>
        <c:axId val="0"/>
      </c:bar3DChart>
      <c:catAx>
        <c:axId val="797972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9458176"/>
        <c:crosses val="autoZero"/>
        <c:auto val="1"/>
        <c:lblAlgn val="ctr"/>
        <c:lblOffset val="100"/>
      </c:catAx>
      <c:valAx>
        <c:axId val="8945817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97972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72E-2"/>
          <c:y val="3.1154032854444458E-2"/>
          <c:w val="0.8077464275298929"/>
          <c:h val="0.89855020909362249"/>
        </c:manualLayout>
      </c:layout>
      <c:bar3DChart>
        <c:barDir val="col"/>
        <c:grouping val="standard"/>
        <c:shape val="cylinder"/>
        <c:axId val="31824128"/>
        <c:axId val="31830016"/>
        <c:axId val="31785408"/>
      </c:bar3DChart>
      <c:catAx>
        <c:axId val="31824128"/>
        <c:scaling>
          <c:orientation val="minMax"/>
        </c:scaling>
        <c:axPos val="b"/>
        <c:numFmt formatCode="General" sourceLinked="1"/>
        <c:majorTickMark val="none"/>
        <c:tickLblPos val="nextTo"/>
        <c:crossAx val="31830016"/>
        <c:crosses val="autoZero"/>
        <c:auto val="1"/>
        <c:lblAlgn val="ctr"/>
        <c:lblOffset val="100"/>
      </c:catAx>
      <c:valAx>
        <c:axId val="3183001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1824128"/>
        <c:crosses val="autoZero"/>
        <c:crossBetween val="between"/>
      </c:valAx>
      <c:serAx>
        <c:axId val="31785408"/>
        <c:scaling>
          <c:orientation val="minMax"/>
        </c:scaling>
        <c:delete val="1"/>
        <c:axPos val="b"/>
        <c:tickLblPos val="none"/>
        <c:crossAx val="31830016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069971576412844E-2"/>
          <c:y val="3.2100713764044435E-2"/>
          <c:w val="0.7935575988115382"/>
          <c:h val="0.89008484485330408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2015'!$I$53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2015'!$H$54:$H$56</c:f>
              <c:strCache>
                <c:ptCount val="3"/>
                <c:pt idx="0">
                  <c:v>Ogółem 46,16%</c:v>
                </c:pt>
                <c:pt idx="1">
                  <c:v>Płace i pochodne 43,63%</c:v>
                </c:pt>
                <c:pt idx="2">
                  <c:v>Wydatki rzeczowe 69,15%</c:v>
                </c:pt>
              </c:strCache>
            </c:strRef>
          </c:cat>
          <c:val>
            <c:numRef>
              <c:f>'Rozdziały I-V 2015'!$I$54:$I$56</c:f>
              <c:numCache>
                <c:formatCode>#,##0</c:formatCode>
                <c:ptCount val="3"/>
                <c:pt idx="0">
                  <c:v>3503851.89</c:v>
                </c:pt>
                <c:pt idx="1">
                  <c:v>2982793.0599999996</c:v>
                </c:pt>
                <c:pt idx="2">
                  <c:v>521058.83000000054</c:v>
                </c:pt>
              </c:numCache>
            </c:numRef>
          </c:val>
        </c:ser>
        <c:ser>
          <c:idx val="1"/>
          <c:order val="1"/>
          <c:tx>
            <c:strRef>
              <c:f>'Rozdziały I-V 2015'!$J$53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2015'!$H$54:$H$56</c:f>
              <c:strCache>
                <c:ptCount val="3"/>
                <c:pt idx="0">
                  <c:v>Ogółem 46,16%</c:v>
                </c:pt>
                <c:pt idx="1">
                  <c:v>Płace i pochodne 43,63%</c:v>
                </c:pt>
                <c:pt idx="2">
                  <c:v>Wydatki rzeczowe 69,15%</c:v>
                </c:pt>
              </c:strCache>
            </c:strRef>
          </c:cat>
          <c:val>
            <c:numRef>
              <c:f>'Rozdziały I-V 2015'!$J$54:$J$56</c:f>
              <c:numCache>
                <c:formatCode>#,##0</c:formatCode>
                <c:ptCount val="3"/>
                <c:pt idx="0">
                  <c:v>4086357.11</c:v>
                </c:pt>
                <c:pt idx="1">
                  <c:v>3853859.9400000004</c:v>
                </c:pt>
                <c:pt idx="2">
                  <c:v>232497.16999999946</c:v>
                </c:pt>
              </c:numCache>
            </c:numRef>
          </c:val>
        </c:ser>
        <c:shape val="cylinder"/>
        <c:axId val="91748608"/>
        <c:axId val="92287360"/>
        <c:axId val="71593024"/>
      </c:bar3DChart>
      <c:catAx>
        <c:axId val="917486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92287360"/>
        <c:crosses val="autoZero"/>
        <c:auto val="1"/>
        <c:lblAlgn val="ctr"/>
        <c:lblOffset val="100"/>
      </c:catAx>
      <c:valAx>
        <c:axId val="9228736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91748608"/>
        <c:crosses val="autoZero"/>
        <c:crossBetween val="between"/>
      </c:valAx>
      <c:serAx>
        <c:axId val="71593024"/>
        <c:scaling>
          <c:orientation val="minMax"/>
        </c:scaling>
        <c:delete val="1"/>
        <c:axPos val="b"/>
        <c:tickLblPos val="none"/>
        <c:crossAx val="9228736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7.9916399338971558E-2"/>
          <c:y val="3.6766098176233435E-2"/>
          <c:w val="0.80928963740643578"/>
          <c:h val="0.89855020909362249"/>
        </c:manualLayout>
      </c:layout>
      <c:bar3DChart>
        <c:barDir val="col"/>
        <c:grouping val="standard"/>
        <c:shape val="cylinder"/>
        <c:axId val="31746304"/>
        <c:axId val="31752192"/>
        <c:axId val="31787648"/>
      </c:bar3DChart>
      <c:catAx>
        <c:axId val="31746304"/>
        <c:scaling>
          <c:orientation val="minMax"/>
        </c:scaling>
        <c:axPos val="b"/>
        <c:numFmt formatCode="General" sourceLinked="1"/>
        <c:majorTickMark val="none"/>
        <c:tickLblPos val="nextTo"/>
        <c:crossAx val="31752192"/>
        <c:crosses val="autoZero"/>
        <c:auto val="1"/>
        <c:lblAlgn val="ctr"/>
        <c:lblOffset val="100"/>
      </c:catAx>
      <c:valAx>
        <c:axId val="3175219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1746304"/>
        <c:crosses val="autoZero"/>
        <c:crossBetween val="between"/>
      </c:valAx>
      <c:serAx>
        <c:axId val="31787648"/>
        <c:scaling>
          <c:orientation val="minMax"/>
        </c:scaling>
        <c:delete val="1"/>
        <c:axPos val="b"/>
        <c:tickLblPos val="none"/>
        <c:crossAx val="31752192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3.1582960316237266E-2"/>
          <c:w val="0.79643854055898555"/>
          <c:h val="0.89185766993631532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2015'!$I$57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2015'!$H$58:$H$60</c:f>
              <c:strCache>
                <c:ptCount val="3"/>
                <c:pt idx="0">
                  <c:v>Ogółem 44,94%</c:v>
                </c:pt>
                <c:pt idx="1">
                  <c:v>Płace i pochodne 43,51%</c:v>
                </c:pt>
                <c:pt idx="2">
                  <c:v>Wydatki rzeczowe 62,5%</c:v>
                </c:pt>
              </c:strCache>
            </c:strRef>
          </c:cat>
          <c:val>
            <c:numRef>
              <c:f>'Rozdziały I-V 2015'!$I$58:$I$60</c:f>
              <c:numCache>
                <c:formatCode>#,##0</c:formatCode>
                <c:ptCount val="3"/>
                <c:pt idx="0">
                  <c:v>1977725.35</c:v>
                </c:pt>
                <c:pt idx="1">
                  <c:v>1769544.03</c:v>
                </c:pt>
                <c:pt idx="2">
                  <c:v>208181.32000000007</c:v>
                </c:pt>
              </c:numCache>
            </c:numRef>
          </c:val>
        </c:ser>
        <c:ser>
          <c:idx val="1"/>
          <c:order val="1"/>
          <c:tx>
            <c:strRef>
              <c:f>'Rozdziały I-V 2015'!$J$57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2015'!$H$58:$H$60</c:f>
              <c:strCache>
                <c:ptCount val="3"/>
                <c:pt idx="0">
                  <c:v>Ogółem 44,94%</c:v>
                </c:pt>
                <c:pt idx="1">
                  <c:v>Płace i pochodne 43,51%</c:v>
                </c:pt>
                <c:pt idx="2">
                  <c:v>Wydatki rzeczowe 62,5%</c:v>
                </c:pt>
              </c:strCache>
            </c:strRef>
          </c:cat>
          <c:val>
            <c:numRef>
              <c:f>'Rozdziały I-V 2015'!$J$58:$J$60</c:f>
              <c:numCache>
                <c:formatCode>#,##0</c:formatCode>
                <c:ptCount val="3"/>
                <c:pt idx="0">
                  <c:v>2422730.65</c:v>
                </c:pt>
                <c:pt idx="1">
                  <c:v>2297796.9699999997</c:v>
                </c:pt>
                <c:pt idx="2">
                  <c:v>124933.67999999993</c:v>
                </c:pt>
              </c:numCache>
            </c:numRef>
          </c:val>
        </c:ser>
        <c:shape val="cylinder"/>
        <c:axId val="99422592"/>
        <c:axId val="99426688"/>
        <c:axId val="51658240"/>
      </c:bar3DChart>
      <c:catAx>
        <c:axId val="994225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99426688"/>
        <c:crosses val="autoZero"/>
        <c:auto val="1"/>
        <c:lblAlgn val="ctr"/>
        <c:lblOffset val="100"/>
      </c:catAx>
      <c:valAx>
        <c:axId val="9942668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99422592"/>
        <c:crosses val="autoZero"/>
        <c:crossBetween val="between"/>
      </c:valAx>
      <c:serAx>
        <c:axId val="51658240"/>
        <c:scaling>
          <c:orientation val="minMax"/>
        </c:scaling>
        <c:delete val="1"/>
        <c:axPos val="b"/>
        <c:tickLblPos val="none"/>
        <c:crossAx val="9942668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7.8373189462428314E-2"/>
          <c:y val="3.1154032854444458E-2"/>
          <c:w val="0.81083284728297855"/>
          <c:h val="0.91258037239809553"/>
        </c:manualLayout>
      </c:layout>
      <c:bar3DChart>
        <c:barDir val="col"/>
        <c:grouping val="standard"/>
        <c:shape val="cylinder"/>
        <c:axId val="31774592"/>
        <c:axId val="31776128"/>
        <c:axId val="31728960"/>
      </c:bar3DChart>
      <c:catAx>
        <c:axId val="31774592"/>
        <c:scaling>
          <c:orientation val="minMax"/>
        </c:scaling>
        <c:axPos val="b"/>
        <c:numFmt formatCode="General" sourceLinked="1"/>
        <c:majorTickMark val="none"/>
        <c:tickLblPos val="nextTo"/>
        <c:crossAx val="31776128"/>
        <c:crosses val="autoZero"/>
        <c:auto val="1"/>
        <c:lblAlgn val="ctr"/>
        <c:lblOffset val="100"/>
      </c:catAx>
      <c:valAx>
        <c:axId val="3177612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1774592"/>
        <c:crosses val="autoZero"/>
        <c:crossBetween val="between"/>
      </c:valAx>
      <c:serAx>
        <c:axId val="31728960"/>
        <c:scaling>
          <c:orientation val="minMax"/>
        </c:scaling>
        <c:delete val="1"/>
        <c:axPos val="b"/>
        <c:tickLblPos val="none"/>
        <c:crossAx val="31776128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4352580927384064E-2"/>
          <c:y val="0.10220432646046819"/>
          <c:w val="0.80374914941187936"/>
          <c:h val="0.82875025712759975"/>
        </c:manualLayout>
      </c:layout>
      <c:bar3DChart>
        <c:barDir val="col"/>
        <c:grouping val="standard"/>
        <c:shape val="cylinder"/>
        <c:axId val="63904384"/>
        <c:axId val="63910272"/>
        <c:axId val="57084992"/>
      </c:bar3DChart>
      <c:catAx>
        <c:axId val="63904384"/>
        <c:scaling>
          <c:orientation val="minMax"/>
        </c:scaling>
        <c:axPos val="b"/>
        <c:numFmt formatCode="General" sourceLinked="1"/>
        <c:majorTickMark val="none"/>
        <c:tickLblPos val="nextTo"/>
        <c:crossAx val="63910272"/>
        <c:crosses val="autoZero"/>
        <c:auto val="1"/>
        <c:lblAlgn val="ctr"/>
        <c:lblOffset val="100"/>
      </c:catAx>
      <c:valAx>
        <c:axId val="6391027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63904384"/>
        <c:crosses val="autoZero"/>
        <c:crossBetween val="between"/>
      </c:valAx>
      <c:serAx>
        <c:axId val="57084992"/>
        <c:scaling>
          <c:orientation val="minMax"/>
        </c:scaling>
        <c:delete val="1"/>
        <c:axPos val="b"/>
        <c:tickLblPos val="none"/>
        <c:crossAx val="63910272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  <c:userShapes r:id="rId3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2.0535514268906371E-2"/>
          <c:w val="0.79643854055898555"/>
          <c:h val="0.89008484485330408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2015'!$I$61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2015'!$H$62:$H$64</c:f>
              <c:strCache>
                <c:ptCount val="3"/>
                <c:pt idx="0">
                  <c:v>Ogółem 46,36%</c:v>
                </c:pt>
                <c:pt idx="1">
                  <c:v>Płace i pochodne 45,24%</c:v>
                </c:pt>
                <c:pt idx="2">
                  <c:v>Wydatki rzeczowe 52,28%</c:v>
                </c:pt>
              </c:strCache>
            </c:strRef>
          </c:cat>
          <c:val>
            <c:numRef>
              <c:f>'Rozdziały I-V 2015'!$I$62:$I$64</c:f>
              <c:numCache>
                <c:formatCode>#,##0</c:formatCode>
                <c:ptCount val="3"/>
                <c:pt idx="0">
                  <c:v>1125869.57</c:v>
                </c:pt>
                <c:pt idx="1">
                  <c:v>924128.77</c:v>
                </c:pt>
                <c:pt idx="2">
                  <c:v>201740.80000000005</c:v>
                </c:pt>
              </c:numCache>
            </c:numRef>
          </c:val>
        </c:ser>
        <c:ser>
          <c:idx val="1"/>
          <c:order val="1"/>
          <c:tx>
            <c:strRef>
              <c:f>'Rozdziały I-V 2015'!$J$61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2015'!$H$62:$H$64</c:f>
              <c:strCache>
                <c:ptCount val="3"/>
                <c:pt idx="0">
                  <c:v>Ogółem 46,36%</c:v>
                </c:pt>
                <c:pt idx="1">
                  <c:v>Płace i pochodne 45,24%</c:v>
                </c:pt>
                <c:pt idx="2">
                  <c:v>Wydatki rzeczowe 52,28%</c:v>
                </c:pt>
              </c:strCache>
            </c:strRef>
          </c:cat>
          <c:val>
            <c:numRef>
              <c:f>'Rozdziały I-V 2015'!$J$62:$J$64</c:f>
              <c:numCache>
                <c:formatCode>#,##0</c:formatCode>
                <c:ptCount val="3"/>
                <c:pt idx="0">
                  <c:v>1302750.43</c:v>
                </c:pt>
                <c:pt idx="1">
                  <c:v>1118623.23</c:v>
                </c:pt>
                <c:pt idx="2">
                  <c:v>184127.19999999995</c:v>
                </c:pt>
              </c:numCache>
            </c:numRef>
          </c:val>
        </c:ser>
        <c:shape val="cylinder"/>
        <c:axId val="99435264"/>
        <c:axId val="99436800"/>
        <c:axId val="79777792"/>
      </c:bar3DChart>
      <c:catAx>
        <c:axId val="994352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99436800"/>
        <c:crosses val="autoZero"/>
        <c:auto val="1"/>
        <c:lblAlgn val="ctr"/>
        <c:lblOffset val="100"/>
      </c:catAx>
      <c:valAx>
        <c:axId val="9943680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99435264"/>
        <c:crosses val="autoZero"/>
        <c:crossBetween val="between"/>
      </c:valAx>
      <c:serAx>
        <c:axId val="79777792"/>
        <c:scaling>
          <c:orientation val="minMax"/>
        </c:scaling>
        <c:delete val="1"/>
        <c:axPos val="b"/>
        <c:tickLblPos val="none"/>
        <c:crossAx val="9943680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201516477107036"/>
          <c:y val="3.0866359269839376E-2"/>
          <c:w val="0.74531204432779241"/>
          <c:h val="0.89883788267822784"/>
        </c:manualLayout>
      </c:layout>
      <c:bar3DChart>
        <c:barDir val="bar"/>
        <c:grouping val="percentStacked"/>
        <c:gapWidth val="55"/>
        <c:gapDepth val="55"/>
        <c:shape val="cylinder"/>
        <c:axId val="31880320"/>
        <c:axId val="31881856"/>
        <c:axId val="0"/>
      </c:bar3DChart>
      <c:catAx>
        <c:axId val="31880320"/>
        <c:scaling>
          <c:orientation val="minMax"/>
        </c:scaling>
        <c:axPos val="l"/>
        <c:numFmt formatCode="General" sourceLinked="1"/>
        <c:majorTickMark val="none"/>
        <c:tickLblPos val="nextTo"/>
        <c:crossAx val="31881856"/>
        <c:crosses val="autoZero"/>
        <c:auto val="1"/>
        <c:lblAlgn val="ctr"/>
        <c:lblOffset val="100"/>
      </c:catAx>
      <c:valAx>
        <c:axId val="31881856"/>
        <c:scaling>
          <c:orientation val="minMax"/>
        </c:scaling>
        <c:axPos val="b"/>
        <c:majorGridlines/>
        <c:numFmt formatCode="0%" sourceLinked="1"/>
        <c:majorTickMark val="none"/>
        <c:tickLblPos val="nextTo"/>
        <c:crossAx val="318803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sideWall>
      <c:spPr>
        <a:solidFill>
          <a:srgbClr val="B4DE86"/>
        </a:solidFill>
      </c:spPr>
    </c:sideWall>
    <c:backWall>
      <c:spPr>
        <a:solidFill>
          <a:srgbClr val="B4DE86"/>
        </a:solidFill>
      </c:spPr>
    </c:backWall>
    <c:plotArea>
      <c:layout/>
      <c:bar3DChart>
        <c:barDir val="bar"/>
        <c:grouping val="percentStacked"/>
        <c:ser>
          <c:idx val="0"/>
          <c:order val="0"/>
          <c:tx>
            <c:strRef>
              <c:f>'Ogółem 801 dane'!$H$2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'Ogółem 801 dane'!$G$3:$G$15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dane'!$H$3:$H$15</c:f>
              <c:numCache>
                <c:formatCode>#,##0</c:formatCode>
                <c:ptCount val="13"/>
                <c:pt idx="0">
                  <c:v>15874083.789999999</c:v>
                </c:pt>
                <c:pt idx="1">
                  <c:v>874590.14</c:v>
                </c:pt>
                <c:pt idx="2">
                  <c:v>12981493.41</c:v>
                </c:pt>
                <c:pt idx="3">
                  <c:v>8471989.3300000001</c:v>
                </c:pt>
                <c:pt idx="4">
                  <c:v>2175213.33</c:v>
                </c:pt>
                <c:pt idx="5">
                  <c:v>18053281.07</c:v>
                </c:pt>
                <c:pt idx="6">
                  <c:v>11858264.779999999</c:v>
                </c:pt>
                <c:pt idx="7">
                  <c:v>1153645.33</c:v>
                </c:pt>
                <c:pt idx="8">
                  <c:v>1307878.53</c:v>
                </c:pt>
                <c:pt idx="9">
                  <c:v>3820369.47</c:v>
                </c:pt>
                <c:pt idx="10">
                  <c:v>3503851.89</c:v>
                </c:pt>
                <c:pt idx="11">
                  <c:v>1977725.35</c:v>
                </c:pt>
                <c:pt idx="12">
                  <c:v>1125869.57</c:v>
                </c:pt>
              </c:numCache>
            </c:numRef>
          </c:val>
        </c:ser>
        <c:ser>
          <c:idx val="1"/>
          <c:order val="1"/>
          <c:tx>
            <c:strRef>
              <c:f>'Ogółem 801 dane'!$I$2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'Ogółem 801 dane'!$G$3:$G$15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dane'!$I$3:$I$15</c:f>
              <c:numCache>
                <c:formatCode>#,##0</c:formatCode>
                <c:ptCount val="13"/>
                <c:pt idx="0">
                  <c:v>17723853.210000001</c:v>
                </c:pt>
                <c:pt idx="1">
                  <c:v>1204848.8599999999</c:v>
                </c:pt>
                <c:pt idx="2">
                  <c:v>15783949.59</c:v>
                </c:pt>
                <c:pt idx="3">
                  <c:v>10369487.67</c:v>
                </c:pt>
                <c:pt idx="4">
                  <c:v>3058708.67</c:v>
                </c:pt>
                <c:pt idx="5">
                  <c:v>19791459.93</c:v>
                </c:pt>
                <c:pt idx="6">
                  <c:v>12098898.220000001</c:v>
                </c:pt>
                <c:pt idx="7">
                  <c:v>1579849.67</c:v>
                </c:pt>
                <c:pt idx="8">
                  <c:v>1520662.47</c:v>
                </c:pt>
                <c:pt idx="9">
                  <c:v>4369048.5299999993</c:v>
                </c:pt>
                <c:pt idx="10">
                  <c:v>4086357.11</c:v>
                </c:pt>
                <c:pt idx="11">
                  <c:v>2422730.65</c:v>
                </c:pt>
                <c:pt idx="12">
                  <c:v>1302750.43</c:v>
                </c:pt>
              </c:numCache>
            </c:numRef>
          </c:val>
        </c:ser>
        <c:gapWidth val="55"/>
        <c:gapDepth val="55"/>
        <c:shape val="cylinder"/>
        <c:axId val="103278848"/>
        <c:axId val="110729472"/>
        <c:axId val="0"/>
      </c:bar3DChart>
      <c:catAx>
        <c:axId val="10327884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10729472"/>
        <c:crosses val="autoZero"/>
        <c:auto val="1"/>
        <c:lblAlgn val="ctr"/>
        <c:lblOffset val="100"/>
      </c:catAx>
      <c:valAx>
        <c:axId val="110729472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032788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2201516477107036"/>
          <c:y val="3.0866359269839376E-2"/>
          <c:w val="0.75302809371050883"/>
          <c:h val="0.89883788267822784"/>
        </c:manualLayout>
      </c:layout>
      <c:bar3DChart>
        <c:barDir val="bar"/>
        <c:grouping val="percentStacked"/>
        <c:gapWidth val="55"/>
        <c:gapDepth val="55"/>
        <c:shape val="cylinder"/>
        <c:axId val="31997312"/>
        <c:axId val="32007296"/>
        <c:axId val="0"/>
      </c:bar3DChart>
      <c:catAx>
        <c:axId val="31997312"/>
        <c:scaling>
          <c:orientation val="minMax"/>
        </c:scaling>
        <c:axPos val="l"/>
        <c:numFmt formatCode="General" sourceLinked="1"/>
        <c:majorTickMark val="none"/>
        <c:tickLblPos val="nextTo"/>
        <c:crossAx val="32007296"/>
        <c:crosses val="autoZero"/>
        <c:auto val="1"/>
        <c:lblAlgn val="ctr"/>
        <c:lblOffset val="100"/>
      </c:catAx>
      <c:valAx>
        <c:axId val="32007296"/>
        <c:scaling>
          <c:orientation val="minMax"/>
        </c:scaling>
        <c:axPos val="b"/>
        <c:majorGridlines/>
        <c:numFmt formatCode="0%" sourceLinked="1"/>
        <c:majorTickMark val="none"/>
        <c:tickLblPos val="nextTo"/>
        <c:crossAx val="319973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383566637503664"/>
          <c:y val="0.44645261130062291"/>
          <c:w val="9.6905074365704294E-2"/>
          <c:h val="0.10148249112951208"/>
        </c:manualLayout>
      </c:layout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sideWall>
      <c:spPr>
        <a:solidFill>
          <a:srgbClr val="B4DE86"/>
        </a:solidFill>
      </c:spPr>
    </c:sideWall>
    <c:backWall>
      <c:spPr>
        <a:solidFill>
          <a:srgbClr val="B4DE86"/>
        </a:solidFill>
      </c:spPr>
    </c:backWall>
    <c:plotArea>
      <c:layout/>
      <c:bar3DChart>
        <c:barDir val="bar"/>
        <c:grouping val="percentStacked"/>
        <c:ser>
          <c:idx val="0"/>
          <c:order val="0"/>
          <c:tx>
            <c:strRef>
              <c:f>'Ogółem 801 dane'!$L$2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'Ogółem 801 dane'!$K$3:$K$15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dane'!$L$3:$L$15</c:f>
              <c:numCache>
                <c:formatCode>#,##0</c:formatCode>
                <c:ptCount val="13"/>
                <c:pt idx="0">
                  <c:v>13283720.099999998</c:v>
                </c:pt>
                <c:pt idx="1">
                  <c:v>658321.50999999989</c:v>
                </c:pt>
                <c:pt idx="2">
                  <c:v>10936547.150000002</c:v>
                </c:pt>
                <c:pt idx="3">
                  <c:v>7070936.7500000009</c:v>
                </c:pt>
                <c:pt idx="4">
                  <c:v>1913655.84</c:v>
                </c:pt>
                <c:pt idx="5">
                  <c:v>15537260.33</c:v>
                </c:pt>
                <c:pt idx="6">
                  <c:v>9737334.9600000009</c:v>
                </c:pt>
                <c:pt idx="7">
                  <c:v>1023076.57</c:v>
                </c:pt>
                <c:pt idx="8">
                  <c:v>1217880.8400000001</c:v>
                </c:pt>
                <c:pt idx="9">
                  <c:v>3597791.7300000004</c:v>
                </c:pt>
                <c:pt idx="10">
                  <c:v>2982793.0599999996</c:v>
                </c:pt>
                <c:pt idx="11">
                  <c:v>1769544.03</c:v>
                </c:pt>
                <c:pt idx="12">
                  <c:v>924128.77</c:v>
                </c:pt>
              </c:numCache>
            </c:numRef>
          </c:val>
        </c:ser>
        <c:ser>
          <c:idx val="1"/>
          <c:order val="1"/>
          <c:tx>
            <c:strRef>
              <c:f>'Ogółem 801 dane'!$M$2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'Ogółem 801 dane'!$K$3:$K$15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dane'!$M$3:$M$15</c:f>
              <c:numCache>
                <c:formatCode>#,##0</c:formatCode>
                <c:ptCount val="13"/>
                <c:pt idx="0">
                  <c:v>15936365.900000002</c:v>
                </c:pt>
                <c:pt idx="1">
                  <c:v>1088424.4900000002</c:v>
                </c:pt>
                <c:pt idx="2">
                  <c:v>14156598.849999998</c:v>
                </c:pt>
                <c:pt idx="3">
                  <c:v>9220095.25</c:v>
                </c:pt>
                <c:pt idx="4">
                  <c:v>2717077.16</c:v>
                </c:pt>
                <c:pt idx="5">
                  <c:v>18400912.670000002</c:v>
                </c:pt>
                <c:pt idx="6">
                  <c:v>9996048.0399999991</c:v>
                </c:pt>
                <c:pt idx="7">
                  <c:v>1411065.4300000002</c:v>
                </c:pt>
                <c:pt idx="8">
                  <c:v>1448437.16</c:v>
                </c:pt>
                <c:pt idx="9">
                  <c:v>4230976.2699999996</c:v>
                </c:pt>
                <c:pt idx="10">
                  <c:v>3853859.9400000004</c:v>
                </c:pt>
                <c:pt idx="11">
                  <c:v>2297796.9699999997</c:v>
                </c:pt>
                <c:pt idx="12">
                  <c:v>1118623.23</c:v>
                </c:pt>
              </c:numCache>
            </c:numRef>
          </c:val>
        </c:ser>
        <c:gapWidth val="55"/>
        <c:gapDepth val="55"/>
        <c:shape val="cylinder"/>
        <c:axId val="112705920"/>
        <c:axId val="112707456"/>
        <c:axId val="0"/>
      </c:bar3DChart>
      <c:catAx>
        <c:axId val="112705920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12707456"/>
        <c:crosses val="autoZero"/>
        <c:auto val="1"/>
        <c:lblAlgn val="ctr"/>
        <c:lblOffset val="100"/>
      </c:catAx>
      <c:valAx>
        <c:axId val="112707456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127059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2201516477107036"/>
          <c:y val="3.0866359269839376E-2"/>
          <c:w val="0.7545713035870516"/>
          <c:h val="0.89883788267822784"/>
        </c:manualLayout>
      </c:layout>
      <c:bar3DChart>
        <c:barDir val="bar"/>
        <c:grouping val="percentStacked"/>
        <c:gapWidth val="55"/>
        <c:gapDepth val="55"/>
        <c:shape val="cylinder"/>
        <c:axId val="32049024"/>
        <c:axId val="32050560"/>
        <c:axId val="0"/>
      </c:bar3DChart>
      <c:catAx>
        <c:axId val="32049024"/>
        <c:scaling>
          <c:orientation val="minMax"/>
        </c:scaling>
        <c:axPos val="l"/>
        <c:numFmt formatCode="General" sourceLinked="1"/>
        <c:majorTickMark val="none"/>
        <c:tickLblPos val="nextTo"/>
        <c:crossAx val="32050560"/>
        <c:crosses val="autoZero"/>
        <c:auto val="1"/>
        <c:lblAlgn val="ctr"/>
        <c:lblOffset val="100"/>
      </c:catAx>
      <c:valAx>
        <c:axId val="32050560"/>
        <c:scaling>
          <c:orientation val="minMax"/>
        </c:scaling>
        <c:axPos val="b"/>
        <c:majorGridlines/>
        <c:numFmt formatCode="0%" sourceLinked="1"/>
        <c:majorTickMark val="none"/>
        <c:tickLblPos val="nextTo"/>
        <c:crossAx val="320490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sideWall>
      <c:spPr>
        <a:solidFill>
          <a:srgbClr val="B4DE86"/>
        </a:solidFill>
      </c:spPr>
    </c:sideWall>
    <c:backWall>
      <c:spPr>
        <a:solidFill>
          <a:srgbClr val="B4DE86"/>
        </a:solidFill>
      </c:spPr>
    </c:backWall>
    <c:plotArea>
      <c:layout/>
      <c:bar3DChart>
        <c:barDir val="bar"/>
        <c:grouping val="percentStacked"/>
        <c:ser>
          <c:idx val="0"/>
          <c:order val="0"/>
          <c:tx>
            <c:strRef>
              <c:f>'Ogółem 801 dane'!$P$2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'Ogółem 801 dane'!$O$3:$O$15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dane'!$P$3:$P$15</c:f>
              <c:numCache>
                <c:formatCode>#,##0</c:formatCode>
                <c:ptCount val="13"/>
                <c:pt idx="0">
                  <c:v>2590363.6900000013</c:v>
                </c:pt>
                <c:pt idx="1">
                  <c:v>216268.63000000012</c:v>
                </c:pt>
                <c:pt idx="2">
                  <c:v>2044946.2599999979</c:v>
                </c:pt>
                <c:pt idx="3">
                  <c:v>1401052.5799999991</c:v>
                </c:pt>
                <c:pt idx="4">
                  <c:v>261557.49</c:v>
                </c:pt>
                <c:pt idx="5">
                  <c:v>2516020.7400000002</c:v>
                </c:pt>
                <c:pt idx="6">
                  <c:v>2120929.8199999984</c:v>
                </c:pt>
                <c:pt idx="7">
                  <c:v>130568.76000000013</c:v>
                </c:pt>
                <c:pt idx="8">
                  <c:v>89997.689999999944</c:v>
                </c:pt>
                <c:pt idx="9">
                  <c:v>222577.73999999976</c:v>
                </c:pt>
                <c:pt idx="10">
                  <c:v>521058.83000000054</c:v>
                </c:pt>
                <c:pt idx="11">
                  <c:v>208181.32000000007</c:v>
                </c:pt>
                <c:pt idx="12">
                  <c:v>201740.80000000005</c:v>
                </c:pt>
              </c:numCache>
            </c:numRef>
          </c:val>
        </c:ser>
        <c:ser>
          <c:idx val="1"/>
          <c:order val="1"/>
          <c:tx>
            <c:strRef>
              <c:f>'Ogółem 801 dane'!$Q$2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'Ogółem 801 dane'!$O$3:$O$15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dane'!$Q$3:$Q$15</c:f>
              <c:numCache>
                <c:formatCode>#,##0</c:formatCode>
                <c:ptCount val="13"/>
                <c:pt idx="0">
                  <c:v>1787487.3099999987</c:v>
                </c:pt>
                <c:pt idx="1">
                  <c:v>116424.36999999988</c:v>
                </c:pt>
                <c:pt idx="2">
                  <c:v>1627350.7400000021</c:v>
                </c:pt>
                <c:pt idx="3">
                  <c:v>1149392.4200000009</c:v>
                </c:pt>
                <c:pt idx="4">
                  <c:v>341631.51</c:v>
                </c:pt>
                <c:pt idx="5">
                  <c:v>1390547.2599999998</c:v>
                </c:pt>
                <c:pt idx="6">
                  <c:v>2102850.1800000016</c:v>
                </c:pt>
                <c:pt idx="7">
                  <c:v>168784.23999999987</c:v>
                </c:pt>
                <c:pt idx="8">
                  <c:v>72225.310000000056</c:v>
                </c:pt>
                <c:pt idx="9">
                  <c:v>138072.26000000024</c:v>
                </c:pt>
                <c:pt idx="10">
                  <c:v>232497.16999999946</c:v>
                </c:pt>
                <c:pt idx="11">
                  <c:v>124933.67999999993</c:v>
                </c:pt>
                <c:pt idx="12">
                  <c:v>184127.19999999995</c:v>
                </c:pt>
              </c:numCache>
            </c:numRef>
          </c:val>
        </c:ser>
        <c:gapWidth val="55"/>
        <c:gapDepth val="55"/>
        <c:shape val="cylinder"/>
        <c:axId val="114718976"/>
        <c:axId val="114724864"/>
        <c:axId val="0"/>
      </c:bar3DChart>
      <c:catAx>
        <c:axId val="11471897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14724864"/>
        <c:crosses val="autoZero"/>
        <c:auto val="1"/>
        <c:lblAlgn val="ctr"/>
        <c:lblOffset val="100"/>
      </c:catAx>
      <c:valAx>
        <c:axId val="114724864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147189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1306844876975922"/>
          <c:y val="4.9900540151623367E-2"/>
          <c:w val="0.78411319392648526"/>
          <c:h val="0.84484329783463208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2015'!$I$1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2015'!$H$2:$H$4</c:f>
              <c:strCache>
                <c:ptCount val="3"/>
                <c:pt idx="0">
                  <c:v>Ogółem 47,25%</c:v>
                </c:pt>
                <c:pt idx="1">
                  <c:v>Płace i pochodne 45,46%</c:v>
                </c:pt>
                <c:pt idx="2">
                  <c:v>Wydatki rzeczowe 59,17%</c:v>
                </c:pt>
              </c:strCache>
            </c:strRef>
          </c:cat>
          <c:val>
            <c:numRef>
              <c:f>'Rozdziały I-V 2015'!$I$2:$I$4</c:f>
              <c:numCache>
                <c:formatCode>#,##0</c:formatCode>
                <c:ptCount val="3"/>
                <c:pt idx="0">
                  <c:v>15874083.789999999</c:v>
                </c:pt>
                <c:pt idx="1">
                  <c:v>13283720.099999998</c:v>
                </c:pt>
                <c:pt idx="2">
                  <c:v>2590363.6900000013</c:v>
                </c:pt>
              </c:numCache>
            </c:numRef>
          </c:val>
        </c:ser>
        <c:ser>
          <c:idx val="1"/>
          <c:order val="1"/>
          <c:tx>
            <c:strRef>
              <c:f>'Rozdziały I-V 2015'!$J$1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2015'!$H$2:$H$4</c:f>
              <c:strCache>
                <c:ptCount val="3"/>
                <c:pt idx="0">
                  <c:v>Ogółem 47,25%</c:v>
                </c:pt>
                <c:pt idx="1">
                  <c:v>Płace i pochodne 45,46%</c:v>
                </c:pt>
                <c:pt idx="2">
                  <c:v>Wydatki rzeczowe 59,17%</c:v>
                </c:pt>
              </c:strCache>
            </c:strRef>
          </c:cat>
          <c:val>
            <c:numRef>
              <c:f>'Rozdziały I-V 2015'!$J$2:$J$4</c:f>
              <c:numCache>
                <c:formatCode>#,##0</c:formatCode>
                <c:ptCount val="3"/>
                <c:pt idx="0">
                  <c:v>17723853.210000001</c:v>
                </c:pt>
                <c:pt idx="1">
                  <c:v>15936365.900000002</c:v>
                </c:pt>
                <c:pt idx="2">
                  <c:v>1787487.3099999987</c:v>
                </c:pt>
              </c:numCache>
            </c:numRef>
          </c:val>
        </c:ser>
        <c:shape val="cylinder"/>
        <c:axId val="78349824"/>
        <c:axId val="78369920"/>
        <c:axId val="32081664"/>
      </c:bar3DChart>
      <c:catAx>
        <c:axId val="783498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369920"/>
        <c:crosses val="autoZero"/>
        <c:auto val="1"/>
        <c:lblAlgn val="ctr"/>
        <c:lblOffset val="100"/>
      </c:catAx>
      <c:valAx>
        <c:axId val="7836992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spPr>
          <a:noFill/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349824"/>
        <c:crosses val="autoZero"/>
        <c:crossBetween val="between"/>
      </c:valAx>
      <c:serAx>
        <c:axId val="32081664"/>
        <c:scaling>
          <c:orientation val="minMax"/>
        </c:scaling>
        <c:delete val="1"/>
        <c:axPos val="b"/>
        <c:tickLblPos val="none"/>
        <c:crossAx val="7836992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6089238845144272E-2"/>
          <c:y val="3.957213083712794E-2"/>
          <c:w val="0.8077464275298929"/>
          <c:h val="0.89013211111093871"/>
        </c:manualLayout>
      </c:layout>
      <c:bar3DChart>
        <c:barDir val="col"/>
        <c:grouping val="standard"/>
        <c:shape val="cylinder"/>
        <c:axId val="63950848"/>
        <c:axId val="63952384"/>
        <c:axId val="63559424"/>
      </c:bar3DChart>
      <c:catAx>
        <c:axId val="63950848"/>
        <c:scaling>
          <c:orientation val="minMax"/>
        </c:scaling>
        <c:axPos val="b"/>
        <c:numFmt formatCode="General" sourceLinked="1"/>
        <c:majorTickMark val="none"/>
        <c:tickLblPos val="nextTo"/>
        <c:crossAx val="63952384"/>
        <c:crosses val="autoZero"/>
        <c:auto val="1"/>
        <c:lblAlgn val="ctr"/>
        <c:lblOffset val="100"/>
      </c:catAx>
      <c:valAx>
        <c:axId val="6395238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63950848"/>
        <c:crosses val="autoZero"/>
        <c:crossBetween val="between"/>
      </c:valAx>
      <c:serAx>
        <c:axId val="63559424"/>
        <c:scaling>
          <c:orientation val="minMax"/>
        </c:scaling>
        <c:delete val="1"/>
        <c:axPos val="b"/>
        <c:tickLblPos val="none"/>
        <c:crossAx val="63952384"/>
        <c:crosses val="autoZero"/>
      </c:serAx>
      <c:spPr>
        <a:noFill/>
        <a:ln w="25400">
          <a:noFill/>
        </a:ln>
      </c:spPr>
    </c:plotArea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306199895917993E-2"/>
          <c:y val="3.1582960316237266E-2"/>
          <c:w val="0.81738383844290219"/>
          <c:h val="0.91137678250803678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2015'!$H$6:$H$8</c:f>
              <c:strCache>
                <c:ptCount val="3"/>
                <c:pt idx="0">
                  <c:v>Ogółem 42,06%</c:v>
                </c:pt>
                <c:pt idx="1">
                  <c:v>Płace i pochodne 37,69%</c:v>
                </c:pt>
                <c:pt idx="2">
                  <c:v>Wydatki rzeczowe 65,01%</c:v>
                </c:pt>
              </c:strCache>
            </c:strRef>
          </c:cat>
          <c:val>
            <c:numRef>
              <c:f>'Rozdziały I-V 2015'!$I$6:$I$8</c:f>
              <c:numCache>
                <c:formatCode>#,##0</c:formatCode>
                <c:ptCount val="3"/>
                <c:pt idx="0">
                  <c:v>874590.14</c:v>
                </c:pt>
                <c:pt idx="1">
                  <c:v>658321.50999999989</c:v>
                </c:pt>
                <c:pt idx="2">
                  <c:v>216268.63000000012</c:v>
                </c:pt>
              </c:numCache>
            </c:numRef>
          </c:val>
        </c:ser>
        <c:ser>
          <c:idx val="1"/>
          <c:order val="1"/>
          <c:tx>
            <c:strRef>
              <c:f>'Rozdziały I-V 2015'!$J$5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2015'!$H$6:$H$8</c:f>
              <c:strCache>
                <c:ptCount val="3"/>
                <c:pt idx="0">
                  <c:v>Ogółem 42,06%</c:v>
                </c:pt>
                <c:pt idx="1">
                  <c:v>Płace i pochodne 37,69%</c:v>
                </c:pt>
                <c:pt idx="2">
                  <c:v>Wydatki rzeczowe 65,01%</c:v>
                </c:pt>
              </c:strCache>
            </c:strRef>
          </c:cat>
          <c:val>
            <c:numRef>
              <c:f>'Rozdziały I-V 2015'!$J$6:$J$8</c:f>
              <c:numCache>
                <c:formatCode>#,##0</c:formatCode>
                <c:ptCount val="3"/>
                <c:pt idx="0">
                  <c:v>1204848.8599999999</c:v>
                </c:pt>
                <c:pt idx="1">
                  <c:v>1088424.4900000002</c:v>
                </c:pt>
                <c:pt idx="2">
                  <c:v>116424.36999999988</c:v>
                </c:pt>
              </c:numCache>
            </c:numRef>
          </c:val>
        </c:ser>
        <c:shape val="cylinder"/>
        <c:axId val="78779904"/>
        <c:axId val="78781824"/>
        <c:axId val="32099392"/>
      </c:bar3DChart>
      <c:catAx>
        <c:axId val="787799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781824"/>
        <c:crosses val="autoZero"/>
        <c:auto val="1"/>
        <c:lblAlgn val="ctr"/>
        <c:lblOffset val="100"/>
      </c:catAx>
      <c:valAx>
        <c:axId val="7878182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779904"/>
        <c:crosses val="autoZero"/>
        <c:crossBetween val="between"/>
      </c:valAx>
      <c:serAx>
        <c:axId val="32099392"/>
        <c:scaling>
          <c:orientation val="minMax"/>
        </c:scaling>
        <c:delete val="1"/>
        <c:axPos val="b"/>
        <c:tickLblPos val="none"/>
        <c:crossAx val="7878182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740473413045583E-2"/>
          <c:y val="2.2735934871761013E-2"/>
          <c:w val="0.80146556333236085"/>
          <c:h val="0.89855020909362249"/>
        </c:manualLayout>
      </c:layout>
      <c:bar3DChart>
        <c:barDir val="col"/>
        <c:grouping val="standard"/>
        <c:shape val="cylinder"/>
        <c:axId val="31276032"/>
        <c:axId val="31302400"/>
        <c:axId val="31297984"/>
      </c:bar3DChart>
      <c:catAx>
        <c:axId val="31276032"/>
        <c:scaling>
          <c:orientation val="minMax"/>
        </c:scaling>
        <c:axPos val="b"/>
        <c:numFmt formatCode="General" sourceLinked="1"/>
        <c:majorTickMark val="none"/>
        <c:tickLblPos val="nextTo"/>
        <c:crossAx val="31302400"/>
        <c:crosses val="autoZero"/>
        <c:auto val="1"/>
        <c:lblAlgn val="ctr"/>
        <c:lblOffset val="100"/>
      </c:catAx>
      <c:valAx>
        <c:axId val="3130240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spPr>
          <a:noFill/>
        </c:spPr>
        <c:crossAx val="31276032"/>
        <c:crosses val="autoZero"/>
        <c:crossBetween val="between"/>
      </c:valAx>
      <c:serAx>
        <c:axId val="31297984"/>
        <c:scaling>
          <c:orientation val="minMax"/>
        </c:scaling>
        <c:delete val="1"/>
        <c:axPos val="b"/>
        <c:tickLblPos val="none"/>
        <c:crossAx val="31302400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4149992106140251E-2"/>
          <c:y val="3.1582960316237266E-2"/>
          <c:w val="0.78752470485735504"/>
          <c:h val="0.90608099996057789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2015'!$I$9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'Rozdziały I-V 2015'!$H$10:$H$12</c:f>
              <c:strCache>
                <c:ptCount val="3"/>
                <c:pt idx="0">
                  <c:v>Ogółem 45,13%</c:v>
                </c:pt>
                <c:pt idx="1">
                  <c:v>Płace i pochodne 43,58%</c:v>
                </c:pt>
                <c:pt idx="2">
                  <c:v>Wydatki rzeczowe 55,69%</c:v>
                </c:pt>
              </c:strCache>
            </c:strRef>
          </c:cat>
          <c:val>
            <c:numRef>
              <c:f>'Rozdziały I-V 2015'!$I$10:$I$12</c:f>
              <c:numCache>
                <c:formatCode>#,##0</c:formatCode>
                <c:ptCount val="3"/>
                <c:pt idx="0">
                  <c:v>12981493.41</c:v>
                </c:pt>
                <c:pt idx="1">
                  <c:v>10936547.150000002</c:v>
                </c:pt>
                <c:pt idx="2">
                  <c:v>2044946.2599999979</c:v>
                </c:pt>
              </c:numCache>
            </c:numRef>
          </c:val>
        </c:ser>
        <c:ser>
          <c:idx val="1"/>
          <c:order val="1"/>
          <c:tx>
            <c:strRef>
              <c:f>'Rozdziały I-V 2015'!$J$9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'Rozdziały I-V 2015'!$H$10:$H$12</c:f>
              <c:strCache>
                <c:ptCount val="3"/>
                <c:pt idx="0">
                  <c:v>Ogółem 45,13%</c:v>
                </c:pt>
                <c:pt idx="1">
                  <c:v>Płace i pochodne 43,58%</c:v>
                </c:pt>
                <c:pt idx="2">
                  <c:v>Wydatki rzeczowe 55,69%</c:v>
                </c:pt>
              </c:strCache>
            </c:strRef>
          </c:cat>
          <c:val>
            <c:numRef>
              <c:f>'Rozdziały I-V 2015'!$J$10:$J$12</c:f>
              <c:numCache>
                <c:formatCode>#,##0</c:formatCode>
                <c:ptCount val="3"/>
                <c:pt idx="0">
                  <c:v>15783949.59</c:v>
                </c:pt>
                <c:pt idx="1">
                  <c:v>14156598.849999998</c:v>
                </c:pt>
                <c:pt idx="2">
                  <c:v>1627350.7400000021</c:v>
                </c:pt>
              </c:numCache>
            </c:numRef>
          </c:val>
        </c:ser>
        <c:shape val="cylinder"/>
        <c:axId val="71035136"/>
        <c:axId val="78994048"/>
        <c:axId val="32099840"/>
      </c:bar3DChart>
      <c:catAx>
        <c:axId val="710351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994048"/>
        <c:crosses val="autoZero"/>
        <c:auto val="1"/>
        <c:lblAlgn val="ctr"/>
        <c:lblOffset val="100"/>
      </c:catAx>
      <c:valAx>
        <c:axId val="7899404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1035136"/>
        <c:crosses val="autoZero"/>
        <c:crossBetween val="between"/>
      </c:valAx>
      <c:serAx>
        <c:axId val="32099840"/>
        <c:scaling>
          <c:orientation val="minMax"/>
        </c:scaling>
        <c:delete val="1"/>
        <c:axPos val="b"/>
        <c:tickLblPos val="none"/>
        <c:crossAx val="7899404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3913312919218464E-2"/>
          <c:y val="3.1154032854444458E-2"/>
          <c:w val="0.7999223534558183"/>
          <c:h val="0.89855020909362249"/>
        </c:manualLayout>
      </c:layout>
      <c:bar3DChart>
        <c:barDir val="col"/>
        <c:grouping val="standard"/>
        <c:shape val="cylinder"/>
        <c:axId val="31394432"/>
        <c:axId val="31396224"/>
        <c:axId val="63560768"/>
      </c:bar3DChart>
      <c:catAx>
        <c:axId val="31394432"/>
        <c:scaling>
          <c:orientation val="minMax"/>
        </c:scaling>
        <c:axPos val="b"/>
        <c:numFmt formatCode="General" sourceLinked="1"/>
        <c:majorTickMark val="none"/>
        <c:tickLblPos val="nextTo"/>
        <c:crossAx val="31396224"/>
        <c:crosses val="autoZero"/>
        <c:auto val="1"/>
        <c:lblAlgn val="ctr"/>
        <c:lblOffset val="100"/>
      </c:catAx>
      <c:valAx>
        <c:axId val="31396224"/>
        <c:scaling>
          <c:orientation val="minMax"/>
        </c:scaling>
        <c:axPos val="l"/>
        <c:numFmt formatCode="#,##0" sourceLinked="1"/>
        <c:majorTickMark val="none"/>
        <c:tickLblPos val="nextTo"/>
        <c:crossAx val="31394432"/>
        <c:crosses val="autoZero"/>
        <c:crossBetween val="between"/>
      </c:valAx>
      <c:serAx>
        <c:axId val="63560768"/>
        <c:scaling>
          <c:orientation val="minMax"/>
        </c:scaling>
        <c:delete val="1"/>
        <c:axPos val="b"/>
        <c:tickLblPos val="none"/>
        <c:crossAx val="31396224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C8CF2-0ACB-4824-B7F1-2DBF93780440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CFC3B-464F-426A-8796-91F36C6B3E2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CFC3B-464F-426A-8796-91F36C6B3E26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CFC3B-464F-426A-8796-91F36C6B3E26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CFC3B-464F-426A-8796-91F36C6B3E26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8890D-3C58-4449-8EC0-D6ABA38DDA33}" type="datetimeFigureOut">
              <a:rPr lang="pl-PL" smtClean="0"/>
              <a:pPr/>
              <a:t>2015-06-12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280920" cy="3816424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Analiza </a:t>
            </a: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wykonania budżetu </a:t>
            </a:r>
            <a:b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 okres I – </a:t>
            </a: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 roku </a:t>
            </a:r>
            <a:b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 szkołach i placówkach </a:t>
            </a:r>
            <a:b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oświatowych na terenie </a:t>
            </a:r>
            <a:b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Dzielnicy Wola</a:t>
            </a:r>
            <a:r>
              <a:rPr lang="pl-PL" sz="3200" b="1" dirty="0" smtClean="0">
                <a:solidFill>
                  <a:schemeClr val="bg2"/>
                </a:solidFill>
              </a:rPr>
              <a:t/>
            </a:r>
            <a:br>
              <a:rPr lang="pl-PL" sz="3200" b="1" dirty="0" smtClean="0">
                <a:solidFill>
                  <a:schemeClr val="bg2"/>
                </a:solidFill>
              </a:rPr>
            </a:br>
            <a:r>
              <a:rPr lang="pl-PL" sz="3200" dirty="0" smtClean="0">
                <a:solidFill>
                  <a:schemeClr val="bg1"/>
                </a:solidFill>
              </a:rPr>
              <a:t/>
            </a:r>
            <a:br>
              <a:rPr lang="pl-PL" sz="3200" dirty="0" smtClean="0">
                <a:solidFill>
                  <a:schemeClr val="bg1"/>
                </a:solidFill>
              </a:rPr>
            </a:br>
            <a:endParaRPr lang="pl-PL" sz="3200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4077072"/>
            <a:ext cx="6800800" cy="2592288"/>
          </a:xfrm>
        </p:spPr>
        <p:txBody>
          <a:bodyPr>
            <a:normAutofit fontScale="92500" lnSpcReduction="20000"/>
          </a:bodyPr>
          <a:lstStyle/>
          <a:p>
            <a:r>
              <a:rPr lang="pl-PL" sz="40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4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l-PL" sz="35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35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Dzielnicowe </a:t>
            </a:r>
            <a:r>
              <a:rPr lang="pl-PL" sz="35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Biuro Finansów Oświaty – Wola </a:t>
            </a:r>
            <a:br>
              <a:rPr lang="pl-PL" sz="35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35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m.st. Warszawy</a:t>
            </a:r>
            <a:endParaRPr lang="pl-PL" sz="35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l-PL" sz="28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80140 – Centra Kształcenia Ustawicznego i </a:t>
            </a:r>
            <a:r>
              <a:rPr lang="pl-PL" sz="2400" b="1" dirty="0" smtClean="0"/>
              <a:t>Praktycznego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pl-PL" sz="2000" b="1" dirty="0" smtClean="0"/>
              <a:t>Rozdział 80149 – Realizacja zadań wymagających stosowania specjalnej organizacji nauki i metod pracy dla dzieci w przedszkolach, oddziałach przedszkolnych w szkołach podstawowych i innych formach wychowania przedszkolnego</a:t>
            </a:r>
            <a:endParaRPr lang="pl-PL" sz="2000" dirty="0"/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136903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pl-PL" sz="2000" b="1" dirty="0" smtClean="0"/>
              <a:t>Rozdział 80150 – Realizacja zadań wymagających stosowania specjalnej organizacji nauki i metod pracy dla dzieci i młodzieży w szkołach podstawowych, gimnazjach, liceach ogólnokształcących, liceach profilowanych i szkołach zawodowych oraz szkołach artystycznych</a:t>
            </a:r>
            <a:endParaRPr lang="pl-PL" sz="20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611560" y="1772816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854 – </a:t>
            </a:r>
            <a:br>
              <a:rPr lang="pl-PL" sz="2400" b="1" dirty="0"/>
            </a:br>
            <a:r>
              <a:rPr lang="pl-PL" sz="2400" b="1" dirty="0"/>
              <a:t>Edukacyjna Opieka Wychowawcza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00808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85401 – Świetlice Szkolne 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628800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85406 </a:t>
            </a:r>
            <a:r>
              <a:rPr lang="pl-PL" sz="2400" b="1" dirty="0" smtClean="0"/>
              <a:t>– </a:t>
            </a: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>Poradnie Psychologiczno-Pedagogiczne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85407 </a:t>
            </a:r>
            <a:r>
              <a:rPr lang="pl-PL" sz="2400" b="1" dirty="0" smtClean="0"/>
              <a:t>– </a:t>
            </a: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>Placówki Wychowania Pozaszkolnego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628800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801 i 854 </a:t>
            </a:r>
            <a:r>
              <a:rPr lang="pl-PL" sz="2400" b="1" dirty="0" smtClean="0"/>
              <a:t>- </a:t>
            </a:r>
            <a:r>
              <a:rPr lang="pl-PL" sz="2400" b="1" dirty="0"/>
              <a:t>Ogółem</a:t>
            </a:r>
            <a:endParaRPr lang="pl-PL" sz="24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700808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801 i 854 </a:t>
            </a:r>
            <a:r>
              <a:rPr lang="pl-PL" sz="2400" b="1" dirty="0" smtClean="0"/>
              <a:t>– </a:t>
            </a:r>
            <a:r>
              <a:rPr lang="pl-PL" sz="2400" b="1" dirty="0"/>
              <a:t>Płace i Pochodne</a:t>
            </a:r>
            <a:endParaRPr lang="pl-PL" sz="24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00808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801 i 854 </a:t>
            </a:r>
            <a:r>
              <a:rPr lang="pl-PL" sz="2400" b="1" dirty="0" smtClean="0"/>
              <a:t>– </a:t>
            </a:r>
            <a:r>
              <a:rPr lang="pl-PL" sz="2400" b="1" dirty="0"/>
              <a:t>Wydatki Rzeczowe</a:t>
            </a:r>
            <a:endParaRPr lang="pl-PL" sz="24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72816"/>
          <a:ext cx="79928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801 – Oświata i Wychowanie 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8136904" cy="4453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Wykres 25"/>
          <p:cNvGraphicFramePr>
            <a:graphicFrameLocks/>
          </p:cNvGraphicFramePr>
          <p:nvPr/>
        </p:nvGraphicFramePr>
        <p:xfrm>
          <a:off x="467544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97152"/>
            <a:ext cx="8229600" cy="1872208"/>
          </a:xfrm>
          <a:noFill/>
        </p:spPr>
        <p:txBody>
          <a:bodyPr/>
          <a:lstStyle/>
          <a:p>
            <a:endParaRPr lang="pl-PL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221088"/>
            <a:ext cx="8208912" cy="252028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55000" lnSpcReduction="20000"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sz="4600" dirty="0"/>
              <a:t> </a:t>
            </a:r>
            <a:r>
              <a:rPr lang="pl-PL" sz="4600" dirty="0" smtClean="0"/>
              <a:t>                         </a:t>
            </a:r>
          </a:p>
          <a:p>
            <a:pPr>
              <a:buNone/>
            </a:pPr>
            <a:endParaRPr lang="pl-PL" sz="4600" b="1" i="1" dirty="0" smtClean="0"/>
          </a:p>
          <a:p>
            <a:pPr algn="ctr">
              <a:buNone/>
            </a:pPr>
            <a:r>
              <a:rPr lang="pl-PL" sz="5800" b="1" i="1" dirty="0" smtClean="0"/>
              <a:t> </a:t>
            </a:r>
            <a:r>
              <a:rPr lang="pl-PL" sz="5800" b="1" dirty="0" smtClean="0"/>
              <a:t>Dziękujemy </a:t>
            </a:r>
            <a:r>
              <a:rPr lang="pl-PL" sz="5800" b="1" dirty="0" smtClean="0"/>
              <a:t>za uwagę</a:t>
            </a:r>
            <a:endParaRPr lang="pl-PL" sz="5800" dirty="0" smtClean="0"/>
          </a:p>
          <a:p>
            <a:endParaRPr lang="pl-PL" dirty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</a:t>
            </a:r>
            <a:endParaRPr lang="pl-PL" b="1" i="1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80101 – Szkoły Podstawowe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395536" y="1556792"/>
          <a:ext cx="813690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80103 </a:t>
            </a:r>
            <a:r>
              <a:rPr lang="pl-PL" sz="2400" b="1" dirty="0" smtClean="0"/>
              <a:t>-</a:t>
            </a: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> Oddziały </a:t>
            </a:r>
            <a:r>
              <a:rPr lang="pl-PL" sz="2400" b="1" dirty="0" smtClean="0"/>
              <a:t>przedszkolne </a:t>
            </a:r>
            <a:r>
              <a:rPr lang="pl-PL" sz="2400" b="1" dirty="0"/>
              <a:t>w Szkołach </a:t>
            </a:r>
            <a:r>
              <a:rPr lang="pl-PL" sz="2400" b="1" dirty="0" smtClean="0"/>
              <a:t>Podstawowych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628800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80104 – Przedszkola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628800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80110 – Gimnazja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700808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80114 – Zespoły Obsługi Ekonomiczno - Administracyjnej Szkół</a:t>
            </a:r>
            <a:endParaRPr lang="pl-PL" sz="2400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611560" y="1772816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80120 – </a:t>
            </a:r>
            <a:br>
              <a:rPr lang="pl-PL" sz="2400" b="1" dirty="0"/>
            </a:br>
            <a:r>
              <a:rPr lang="pl-PL" sz="2400" b="1" dirty="0"/>
              <a:t>Licea Ogólnokształcące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00808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80130 – </a:t>
            </a:r>
            <a:br>
              <a:rPr lang="pl-PL" sz="2400" b="1" dirty="0"/>
            </a:br>
            <a:r>
              <a:rPr lang="pl-PL" sz="2400" b="1" dirty="0"/>
              <a:t>Szkoły Zawodowe 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923</TotalTime>
  <Words>158</Words>
  <Application>Microsoft Office PowerPoint</Application>
  <PresentationFormat>Pokaz na ekranie (4:3)</PresentationFormat>
  <Paragraphs>33</Paragraphs>
  <Slides>20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 Analiza wykonania budżetu  za okres I – V 2015 roku  w szkołach i placówkach  oświatowych na terenie  Dzielnicy Wola  </vt:lpstr>
      <vt:lpstr>Dział 801 – Oświata i Wychowanie </vt:lpstr>
      <vt:lpstr>Rozdział 80101 – Szkoły Podstawowe</vt:lpstr>
      <vt:lpstr>Rozdział 80103 -  Oddziały przedszkolne w Szkołach Podstawowych</vt:lpstr>
      <vt:lpstr>Rozdział 80104 – Przedszkola</vt:lpstr>
      <vt:lpstr>Rozdział 80110 – Gimnazja</vt:lpstr>
      <vt:lpstr>Rozdział 80114 – Zespoły Obsługi Ekonomiczno - Administracyjnej Szkół</vt:lpstr>
      <vt:lpstr>Rozdział 80120 –  Licea Ogólnokształcące</vt:lpstr>
      <vt:lpstr>Rozdział 80130 –  Szkoły Zawodowe </vt:lpstr>
      <vt:lpstr>Rozdział 80140 – Centra Kształcenia Ustawicznego i Praktycznego</vt:lpstr>
      <vt:lpstr>Rozdział 80149 – Realizacja zadań wymagających stosowania specjalnej organizacji nauki i metod pracy dla dzieci w przedszkolach, oddziałach przedszkolnych w szkołach podstawowych i innych formach wychowania przedszkolnego</vt:lpstr>
      <vt:lpstr>Rozdział 80150 – Realizacja zadań wymagających stosowania specjalnej organizacji nauki i metod pracy dla dzieci i młodzieży w szkołach podstawowych, gimnazjach, liceach ogólnokształcących, liceach profilowanych i szkołach zawodowych oraz szkołach artystycznych</vt:lpstr>
      <vt:lpstr>Dział 854 –  Edukacyjna Opieka Wychowawcza</vt:lpstr>
      <vt:lpstr>Rozdział 85401 – Świetlice Szkolne </vt:lpstr>
      <vt:lpstr>Rozdział 85406 –  Poradnie Psychologiczno-Pedagogiczne</vt:lpstr>
      <vt:lpstr>Rozdział 85407 –  Placówki Wychowania Pozaszkolnego</vt:lpstr>
      <vt:lpstr>Dział 801 i 854 - Ogółem</vt:lpstr>
      <vt:lpstr>Dział 801 i 854 – Płace i Pochodne</vt:lpstr>
      <vt:lpstr>Dział 801 i 854 – Wydatki Rzeczowe</vt:lpstr>
      <vt:lpstr>Slajd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ntoniak</dc:creator>
  <cp:lastModifiedBy>ntoniak</cp:lastModifiedBy>
  <cp:revision>111</cp:revision>
  <dcterms:created xsi:type="dcterms:W3CDTF">2015-04-15T13:40:05Z</dcterms:created>
  <dcterms:modified xsi:type="dcterms:W3CDTF">2015-06-12T13:26:50Z</dcterms:modified>
</cp:coreProperties>
</file>